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0" r:id="rId6"/>
    <p:sldId id="287" r:id="rId7"/>
    <p:sldId id="298" r:id="rId8"/>
    <p:sldId id="285" r:id="rId9"/>
    <p:sldId id="268" r:id="rId10"/>
    <p:sldId id="264" r:id="rId11"/>
    <p:sldId id="295" r:id="rId12"/>
    <p:sldId id="286" r:id="rId13"/>
    <p:sldId id="299" r:id="rId14"/>
    <p:sldId id="300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yl McEwen" initials="BM" lastIdx="4" clrIdx="0">
    <p:extLst>
      <p:ext uri="{19B8F6BF-5375-455C-9EA6-DF929625EA0E}">
        <p15:presenceInfo xmlns:p15="http://schemas.microsoft.com/office/powerpoint/2012/main" userId="Beryl McEw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27"/>
    <a:srgbClr val="004684"/>
    <a:srgbClr val="FF7C80"/>
    <a:srgbClr val="000000"/>
    <a:srgbClr val="C2C2C2"/>
    <a:srgbClr val="666666"/>
    <a:srgbClr val="5B9BD5"/>
    <a:srgbClr val="70AD47"/>
    <a:srgbClr val="EAEAE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98A445-5558-4449-9DF3-8EEAEDD93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A98F-C81B-5E43-B628-921FF4B5E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1DB1CED-BBCC-CC47-A076-726FEE660A1D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60DD8-5E58-8D4A-A979-73CD5394E1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5FB1A-06FD-E345-910F-9E3110383C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FF81C4C-E9ED-B046-AA44-551BE7F59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463988-4FE8-2E4D-BB69-0AEF97854ADC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2709317-7393-CE42-8571-143524D75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2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09317-7393-CE42-8571-143524D75D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7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A5CDC5-DBD5-4B36-9AD2-DD23611F4B92}"/>
              </a:ext>
            </a:extLst>
          </p:cNvPr>
          <p:cNvGrpSpPr/>
          <p:nvPr userDrawn="1"/>
        </p:nvGrpSpPr>
        <p:grpSpPr>
          <a:xfrm>
            <a:off x="1588" y="-3175"/>
            <a:ext cx="12188825" cy="6864350"/>
            <a:chOff x="1588" y="-3175"/>
            <a:chExt cx="12188825" cy="6864350"/>
          </a:xfrm>
        </p:grpSpPr>
        <p:sp>
          <p:nvSpPr>
            <p:cNvPr id="8" name="Freeform 859">
              <a:extLst>
                <a:ext uri="{FF2B5EF4-FFF2-40B4-BE49-F238E27FC236}">
                  <a16:creationId xmlns:a16="http://schemas.microsoft.com/office/drawing/2014/main" id="{4D26CF7E-4C7B-49D0-8443-6EC2AE7646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19B83F-9D39-4D36-A35F-ED39803ABD12}"/>
                </a:ext>
              </a:extLst>
            </p:cNvPr>
            <p:cNvSpPr/>
            <p:nvPr userDrawn="1"/>
          </p:nvSpPr>
          <p:spPr>
            <a:xfrm>
              <a:off x="346668" y="381000"/>
              <a:ext cx="11435024" cy="5849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4DE4A-E96B-4CEE-972F-3DA3B29A2B4F}"/>
              </a:ext>
            </a:extLst>
          </p:cNvPr>
          <p:cNvSpPr/>
          <p:nvPr/>
        </p:nvSpPr>
        <p:spPr>
          <a:xfrm>
            <a:off x="346668" y="381000"/>
            <a:ext cx="11435024" cy="5849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702" y="1384706"/>
            <a:ext cx="10515600" cy="2014537"/>
          </a:xfrm>
          <a:prstGeom prst="rect">
            <a:avLst/>
          </a:prstGeom>
        </p:spPr>
        <p:txBody>
          <a:bodyPr lIns="0" rIns="0" anchor="b"/>
          <a:lstStyle>
            <a:lvl1pPr algn="l">
              <a:lnSpc>
                <a:spcPct val="65000"/>
              </a:lnSpc>
              <a:defRPr sz="6000" b="1" i="0" cap="all" baseline="0">
                <a:solidFill>
                  <a:schemeClr val="bg1"/>
                </a:solidFill>
                <a:latin typeface="Franklin Gothic Heavy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MASTER TITLE </a:t>
            </a:r>
            <a:br>
              <a:rPr lang="en-US"/>
            </a:br>
            <a:r>
              <a:rPr lang="en-US"/>
              <a:t>SLIDE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70856-5940-7244-AD52-CB2F99FFC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702" y="3399501"/>
            <a:ext cx="1209208" cy="870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9920EB-BD7B-45F5-82C3-AE90C3AF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1222B2-C30E-49CE-84EB-CB86367533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079EBBC-6E37-4B6F-96B9-0FF689F643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DBE84D2-13EF-B24E-8304-93296585B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176" y="5014082"/>
            <a:ext cx="3544888" cy="2250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Presenter Name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76FED0A-7CDA-1848-873F-C0B199533A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02" y="521955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Presenter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A0EEA11-9B6F-D546-AED8-D652003A7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02" y="543084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Presented to Lorem Ipsum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29E5133-F5DD-4240-A684-28F212676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02" y="5662304"/>
            <a:ext cx="3545361" cy="29071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734376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CDD8FA8-BF97-4692-A05A-47F2C907A6BD}"/>
              </a:ext>
            </a:extLst>
          </p:cNvPr>
          <p:cNvSpPr/>
          <p:nvPr/>
        </p:nvSpPr>
        <p:spPr>
          <a:xfrm>
            <a:off x="346668" y="381000"/>
            <a:ext cx="11435024" cy="5849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48358-8C6C-484E-B944-7B5E17AB52AB}"/>
              </a:ext>
            </a:extLst>
          </p:cNvPr>
          <p:cNvGrpSpPr/>
          <p:nvPr userDrawn="1"/>
        </p:nvGrpSpPr>
        <p:grpSpPr>
          <a:xfrm>
            <a:off x="1588" y="-3175"/>
            <a:ext cx="12188825" cy="6864350"/>
            <a:chOff x="1588" y="-3175"/>
            <a:chExt cx="12188825" cy="6864350"/>
          </a:xfrm>
        </p:grpSpPr>
        <p:sp>
          <p:nvSpPr>
            <p:cNvPr id="9" name="Freeform 859">
              <a:extLst>
                <a:ext uri="{FF2B5EF4-FFF2-40B4-BE49-F238E27FC236}">
                  <a16:creationId xmlns:a16="http://schemas.microsoft.com/office/drawing/2014/main" id="{F7DD2B9D-F5E6-470B-94A6-51B61F66D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E05693-CAC3-4D6A-A72E-2A410DC55C0C}"/>
                </a:ext>
              </a:extLst>
            </p:cNvPr>
            <p:cNvSpPr/>
            <p:nvPr userDrawn="1"/>
          </p:nvSpPr>
          <p:spPr>
            <a:xfrm>
              <a:off x="346668" y="381000"/>
              <a:ext cx="11435024" cy="5849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578B5F-2C11-9848-B79D-B1F72D7AEF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668" y="382588"/>
            <a:ext cx="11435024" cy="58483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Go to Insert &gt; Pictures and select picture file. </a:t>
            </a:r>
            <a:br>
              <a:rPr lang="en-US"/>
            </a:br>
            <a:r>
              <a:rPr lang="en-US"/>
              <a:t>On Mac: Set transparency to 50%. </a:t>
            </a:r>
            <a:br>
              <a:rPr lang="en-US"/>
            </a:br>
            <a:r>
              <a:rPr lang="en-US"/>
              <a:t>On PC: Use Format Painter to transfer transparency </a:t>
            </a:r>
            <a:br>
              <a:rPr lang="en-US"/>
            </a:br>
            <a:r>
              <a:rPr lang="en-US"/>
              <a:t>from example image on slide 2 of this template.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FD75BD8-BED2-4018-8831-227788DBD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543381-295A-4452-B9A3-6CB7FD08DB2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1C66F95-BD2D-4776-BC5D-9751A518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0C92C78-E62E-BC49-B650-548A8017DE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702" y="1384706"/>
            <a:ext cx="10515600" cy="2014537"/>
          </a:xfrm>
          <a:prstGeom prst="rect">
            <a:avLst/>
          </a:prstGeom>
        </p:spPr>
        <p:txBody>
          <a:bodyPr lIns="0" rIns="0" anchor="b"/>
          <a:lstStyle>
            <a:lvl1pPr algn="l">
              <a:lnSpc>
                <a:spcPct val="65000"/>
              </a:lnSpc>
              <a:defRPr sz="6000" b="1" i="0" cap="all" baseline="0">
                <a:solidFill>
                  <a:schemeClr val="bg1"/>
                </a:solidFill>
                <a:latin typeface="Franklin Gothic Heavy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MASTER TITLE </a:t>
            </a:r>
            <a:br>
              <a:rPr lang="en-US"/>
            </a:br>
            <a:r>
              <a:rPr lang="en-US"/>
              <a:t>SLIDE STYLE w/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14FBCE-07F0-564C-AF72-CFB5912CB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702" y="3399501"/>
            <a:ext cx="1209208" cy="87089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3964729-C203-3344-86EC-DECED1EFC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176" y="5014082"/>
            <a:ext cx="3544888" cy="2250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Presenter Name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87C45D3-75F9-7B4F-B7C0-F5C4D18A00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02" y="521955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Presenter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2108129-156C-824A-8480-3C9FD221CC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02" y="543084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Presented to Lorem Ipsum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506257A-82F7-D44F-884F-6DA1FCEB82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02" y="5662304"/>
            <a:ext cx="3545361" cy="29071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2219561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920B55-A2F1-4879-9B41-31B442109CDF}"/>
              </a:ext>
            </a:extLst>
          </p:cNvPr>
          <p:cNvGrpSpPr/>
          <p:nvPr userDrawn="1"/>
        </p:nvGrpSpPr>
        <p:grpSpPr>
          <a:xfrm>
            <a:off x="1588" y="-3175"/>
            <a:ext cx="12188825" cy="6864350"/>
            <a:chOff x="1588" y="-3175"/>
            <a:chExt cx="12188825" cy="6864350"/>
          </a:xfrm>
        </p:grpSpPr>
        <p:sp>
          <p:nvSpPr>
            <p:cNvPr id="8" name="Freeform 859">
              <a:extLst>
                <a:ext uri="{FF2B5EF4-FFF2-40B4-BE49-F238E27FC236}">
                  <a16:creationId xmlns:a16="http://schemas.microsoft.com/office/drawing/2014/main" id="{4C448F17-3341-488D-92B3-103B6333CF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A72F57-83C4-4BEB-B6CE-9D2071FA126C}"/>
                </a:ext>
              </a:extLst>
            </p:cNvPr>
            <p:cNvSpPr/>
            <p:nvPr userDrawn="1"/>
          </p:nvSpPr>
          <p:spPr>
            <a:xfrm>
              <a:off x="346668" y="381000"/>
              <a:ext cx="11435024" cy="5849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32676-6178-426F-89C4-857D6564EA17}"/>
              </a:ext>
            </a:extLst>
          </p:cNvPr>
          <p:cNvSpPr/>
          <p:nvPr/>
        </p:nvSpPr>
        <p:spPr>
          <a:xfrm>
            <a:off x="346668" y="381000"/>
            <a:ext cx="11435024" cy="584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A6D61C8-AE93-6F45-AD16-93DD81EC55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176" y="2099817"/>
            <a:ext cx="10515600" cy="2014537"/>
          </a:xfrm>
          <a:prstGeom prst="rect">
            <a:avLst/>
          </a:prstGeom>
        </p:spPr>
        <p:txBody>
          <a:bodyPr lIns="0" rIns="0" anchor="b"/>
          <a:lstStyle>
            <a:lvl1pPr algn="l">
              <a:lnSpc>
                <a:spcPct val="65000"/>
              </a:lnSpc>
              <a:defRPr sz="6000" b="1" i="0" cap="all" baseline="0">
                <a:solidFill>
                  <a:schemeClr val="accent1"/>
                </a:solidFill>
                <a:latin typeface="Franklin Gothic Heavy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MASTER TITLE </a:t>
            </a:r>
            <a:br>
              <a:rPr lang="en-US"/>
            </a:br>
            <a:r>
              <a:rPr lang="en-US"/>
              <a:t>SLIDE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A085D-C4D3-1B44-9829-10588776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76" y="4114354"/>
            <a:ext cx="1209208" cy="871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469A9B-07B8-46F1-A194-B1ECE696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15CF15-5850-4035-A9C0-1365AB8CF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C67E5-8967-45F5-95FB-AC953BC991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8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89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Slide Subject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CFACAECB-AFA0-4049-8E85-0D6E590AB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10287000" cy="326043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/>
              <a:t>First level of information</a:t>
            </a:r>
          </a:p>
          <a:p>
            <a:pPr lvl="1"/>
            <a:r>
              <a:rPr lang="en-US" altLang="en-US"/>
              <a:t>Second level of information</a:t>
            </a:r>
          </a:p>
          <a:p>
            <a:pPr lvl="2"/>
            <a:r>
              <a:rPr lang="en-US"/>
              <a:t>Third level of information</a:t>
            </a:r>
          </a:p>
          <a:p>
            <a:pPr lvl="3"/>
            <a:r>
              <a:rPr lang="en-US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0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34C71EA-2D7E-D345-A1D9-583E57427C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ABE7F86-52FE-4EEC-B4F0-9A83442B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6058445" cy="32644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First level of information</a:t>
            </a:r>
          </a:p>
          <a:p>
            <a:pPr lvl="1"/>
            <a:r>
              <a:rPr lang="en-US"/>
              <a:t>Second level of information</a:t>
            </a:r>
          </a:p>
          <a:p>
            <a:pPr lvl="2"/>
            <a:r>
              <a:rPr lang="en-US"/>
              <a:t>Third level of information</a:t>
            </a:r>
          </a:p>
          <a:p>
            <a:pPr lvl="3"/>
            <a:r>
              <a:rPr lang="en-US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217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487168"/>
            <a:ext cx="3771900" cy="32644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70D4B3-0A4C-8648-9EAC-FABE0EF3A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07CD486-942D-4380-81DD-A0BAC7A5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6058445" cy="32644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First level of information</a:t>
            </a:r>
          </a:p>
          <a:p>
            <a:pPr lvl="1"/>
            <a:r>
              <a:rPr lang="en-US"/>
              <a:t>Second level of information</a:t>
            </a:r>
          </a:p>
          <a:p>
            <a:pPr lvl="2"/>
            <a:r>
              <a:rPr lang="en-US"/>
              <a:t>Third level of information</a:t>
            </a:r>
          </a:p>
          <a:p>
            <a:pPr lvl="3"/>
            <a:r>
              <a:rPr lang="en-US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0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487168"/>
            <a:ext cx="3771900" cy="32644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79CDF2-4AA7-9F42-ABCB-4510703DEB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B43BC3E4-461C-4F90-A80E-0FEEABE35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6058445" cy="32644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First level of information</a:t>
            </a:r>
          </a:p>
          <a:p>
            <a:pPr lvl="1"/>
            <a:r>
              <a:rPr lang="en-US"/>
              <a:t>Second level of information</a:t>
            </a:r>
          </a:p>
          <a:p>
            <a:pPr lvl="2"/>
            <a:r>
              <a:rPr lang="en-US"/>
              <a:t>Third level of information</a:t>
            </a:r>
          </a:p>
          <a:p>
            <a:pPr lvl="3"/>
            <a:r>
              <a:rPr lang="en-US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0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FE68864-401E-7F4B-8057-2363DC18B0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467600" y="2487168"/>
            <a:ext cx="3771900" cy="3264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94F009-B3E4-A64D-AC57-185958455E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Slide Subject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012DF8B7-8A2B-4655-9404-988C8A6DF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Slide header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7A82AB0-B7F4-7A48-9357-ECF3AD20B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3D5802-717F-442D-BB0B-1A817BF26F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5029200" cy="326043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/>
              <a:t>First level of information</a:t>
            </a:r>
          </a:p>
          <a:p>
            <a:pPr lvl="1"/>
            <a:r>
              <a:rPr lang="en-US" altLang="en-US"/>
              <a:t>Second level of information</a:t>
            </a:r>
          </a:p>
          <a:p>
            <a:pPr lvl="2"/>
            <a:r>
              <a:rPr lang="en-US"/>
              <a:t>Third level of information</a:t>
            </a:r>
          </a:p>
          <a:p>
            <a:pPr lvl="3"/>
            <a:r>
              <a:rPr lang="en-US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A62AE66-2E10-44E8-93A0-4798BDBDA6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50292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D72248-AAC8-4011-A72C-4AD52E17627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487168"/>
            <a:ext cx="5029200" cy="326043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/>
              <a:t>First level of information</a:t>
            </a:r>
          </a:p>
          <a:p>
            <a:pPr lvl="1"/>
            <a:r>
              <a:rPr lang="en-US" altLang="en-US"/>
              <a:t>Second level of information</a:t>
            </a:r>
          </a:p>
          <a:p>
            <a:pPr lvl="2"/>
            <a:r>
              <a:rPr lang="en-US"/>
              <a:t>Third level of information</a:t>
            </a:r>
          </a:p>
          <a:p>
            <a:pPr lvl="3"/>
            <a:r>
              <a:rPr lang="en-US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B36A2E3-9E62-4BF9-9D83-8683682A8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1865376"/>
            <a:ext cx="50292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5812C647-048E-4989-BF21-087E1D421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2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AC2C10-686B-9741-8440-C33B96C1A342}"/>
              </a:ext>
            </a:extLst>
          </p:cNvPr>
          <p:cNvCxnSpPr>
            <a:cxnSpLocks/>
          </p:cNvCxnSpPr>
          <p:nvPr/>
        </p:nvCxnSpPr>
        <p:spPr>
          <a:xfrm flipH="1">
            <a:off x="11365829" y="6418670"/>
            <a:ext cx="120651" cy="328205"/>
          </a:xfrm>
          <a:prstGeom prst="line">
            <a:avLst/>
          </a:prstGeom>
          <a:ln w="127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026DC1-8FF6-754E-ABF3-514AC26ACEDE}"/>
              </a:ext>
            </a:extLst>
          </p:cNvPr>
          <p:cNvCxnSpPr>
            <a:cxnSpLocks/>
          </p:cNvCxnSpPr>
          <p:nvPr/>
        </p:nvCxnSpPr>
        <p:spPr>
          <a:xfrm>
            <a:off x="418307" y="6254893"/>
            <a:ext cx="1135538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74DC1F2-045C-254D-AF86-776273752F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75" y="82418"/>
            <a:ext cx="897314" cy="6466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BAE345-FF82-476B-BEF1-4DA1D78E18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1" y="6410878"/>
            <a:ext cx="2267712" cy="318894"/>
          </a:xfrm>
          <a:prstGeom prst="rect">
            <a:avLst/>
          </a:prstGeom>
        </p:spPr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5AF2106C-FC69-4094-B0CC-4C2B258F7034}"/>
              </a:ext>
            </a:extLst>
          </p:cNvPr>
          <p:cNvSpPr txBox="1">
            <a:spLocks/>
          </p:cNvSpPr>
          <p:nvPr/>
        </p:nvSpPr>
        <p:spPr>
          <a:xfrm>
            <a:off x="10421001" y="6418670"/>
            <a:ext cx="867338" cy="302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ncat.edu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837814-A818-4CE0-B743-2F58F956C0C8}"/>
              </a:ext>
            </a:extLst>
          </p:cNvPr>
          <p:cNvGrpSpPr/>
          <p:nvPr userDrawn="1"/>
        </p:nvGrpSpPr>
        <p:grpSpPr>
          <a:xfrm>
            <a:off x="0" y="0"/>
            <a:ext cx="12192000" cy="6864350"/>
            <a:chOff x="0" y="-3175"/>
            <a:chExt cx="12192000" cy="68643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150A15-790B-4510-98C8-A05928C4C4E8}"/>
                </a:ext>
              </a:extLst>
            </p:cNvPr>
            <p:cNvSpPr/>
            <p:nvPr userDrawn="1"/>
          </p:nvSpPr>
          <p:spPr>
            <a:xfrm>
              <a:off x="0" y="0"/>
              <a:ext cx="12192000" cy="815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9">
              <a:extLst>
                <a:ext uri="{FF2B5EF4-FFF2-40B4-BE49-F238E27FC236}">
                  <a16:creationId xmlns:a16="http://schemas.microsoft.com/office/drawing/2014/main" id="{6B733BDF-0078-45A0-AF5B-FAC5C9DB8D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24B550C-6451-4364-8525-B39A9CFBBFD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86575" y="82418"/>
            <a:ext cx="897314" cy="6466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C54769-CC03-48E8-9F40-156E639BF43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19101" y="6410878"/>
            <a:ext cx="2267712" cy="31889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015D78-1231-433A-9D2A-2553EDBC1CD4}"/>
              </a:ext>
            </a:extLst>
          </p:cNvPr>
          <p:cNvCxnSpPr>
            <a:cxnSpLocks/>
          </p:cNvCxnSpPr>
          <p:nvPr userDrawn="1"/>
        </p:nvCxnSpPr>
        <p:spPr>
          <a:xfrm>
            <a:off x="418307" y="6254893"/>
            <a:ext cx="1135538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CEE58C-356C-4577-9E62-B8614E3CA15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65829" y="6418670"/>
            <a:ext cx="120651" cy="328205"/>
          </a:xfrm>
          <a:prstGeom prst="line">
            <a:avLst/>
          </a:prstGeom>
          <a:ln w="127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25FE7EF6-0ECD-4DA1-A56A-2832612D925C}"/>
              </a:ext>
            </a:extLst>
          </p:cNvPr>
          <p:cNvSpPr txBox="1">
            <a:spLocks/>
          </p:cNvSpPr>
          <p:nvPr userDrawn="1"/>
        </p:nvSpPr>
        <p:spPr>
          <a:xfrm>
            <a:off x="10421001" y="6418670"/>
            <a:ext cx="867338" cy="302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ncat.edu</a:t>
            </a:r>
          </a:p>
        </p:txBody>
      </p:sp>
    </p:spTree>
    <p:extLst>
      <p:ext uri="{BB962C8B-B14F-4D97-AF65-F5344CB8AC3E}">
        <p14:creationId xmlns:p14="http://schemas.microsoft.com/office/powerpoint/2010/main" val="40490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pos="600" userDrawn="1">
          <p15:clr>
            <a:srgbClr val="F26B43"/>
          </p15:clr>
        </p15:guide>
        <p15:guide id="14" pos="7080" userDrawn="1">
          <p15:clr>
            <a:srgbClr val="F26B43"/>
          </p15:clr>
        </p15:guide>
        <p15:guide id="15" orient="horz" pos="816" userDrawn="1">
          <p15:clr>
            <a:srgbClr val="F26B43"/>
          </p15:clr>
        </p15:guide>
        <p15:guide id="16" orient="horz" pos="1176" userDrawn="1">
          <p15:clr>
            <a:srgbClr val="F26B43"/>
          </p15:clr>
        </p15:guide>
        <p15:guide id="17" orient="horz" pos="1560" userDrawn="1">
          <p15:clr>
            <a:srgbClr val="F26B43"/>
          </p15:clr>
        </p15:guide>
        <p15:guide id="18" orient="horz" pos="3624" userDrawn="1">
          <p15:clr>
            <a:srgbClr val="F26B43"/>
          </p15:clr>
        </p15:guide>
        <p15:guide id="19" pos="4416" userDrawn="1">
          <p15:clr>
            <a:srgbClr val="F26B43"/>
          </p15:clr>
        </p15:guide>
        <p15:guide id="20" pos="4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BB4A80-0798-1E46-9830-EA75E20D0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888" y="857383"/>
            <a:ext cx="10515600" cy="2014537"/>
          </a:xfrm>
        </p:spPr>
        <p:txBody>
          <a:bodyPr/>
          <a:lstStyle/>
          <a:p>
            <a:pPr algn="ctr"/>
            <a:r>
              <a:rPr lang="en-US"/>
              <a:t>Economic impact of north Carolina </a:t>
            </a:r>
            <a:r>
              <a:rPr lang="en-US" err="1"/>
              <a:t>a&amp;t</a:t>
            </a:r>
            <a:r>
              <a:rPr lang="en-US"/>
              <a:t> state university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4033E3-4FD5-6A4A-A2B9-2079E33FB9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Associate Professors of Economics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21EE2A-D63D-9E4F-A57E-8042780586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Presentation to the Media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C420AB-545F-5840-9645-7F0446E8B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08/10/2023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BE8A25-1A03-154F-9FA1-F0CE44898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175" y="5014082"/>
            <a:ext cx="4115875" cy="290711"/>
          </a:xfrm>
        </p:spPr>
        <p:txBody>
          <a:bodyPr/>
          <a:lstStyle/>
          <a:p>
            <a:r>
              <a:rPr lang="en-US"/>
              <a:t>Drs. Alfredo Romero &amp; Cephas Naanwaab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1C1D23-D6F4-48ED-9D21-CC0673C2D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633" y="2961153"/>
            <a:ext cx="5029636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2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20DDF0D-7A6D-B41F-5616-0545CBB0F9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867716"/>
              </p:ext>
            </p:extLst>
          </p:nvPr>
        </p:nvGraphicFramePr>
        <p:xfrm>
          <a:off x="950976" y="2061388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60280005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9237786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6675623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5813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Guilford County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Piedmont Triad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Statewide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01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11,643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17,337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894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 Income (thousands)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$428,896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$502,737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$818,989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745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Added (thousands)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$692,887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$826,816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$1,416,163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7935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 </a:t>
                      </a:r>
                    </a:p>
                    <a:p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(thousands)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$1,157,524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$1,397,717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$2,412,787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727958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C2714E4-239C-B41A-F0F9-D42B0C2E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by Geographic area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2DE59-8A9F-9FA9-E227-6408B420E7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6F79C-C021-6947-508D-D074C410C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5809F7E-7FD8-AF9E-15A9-644390E144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88339" y="6418670"/>
            <a:ext cx="486148" cy="302805"/>
          </a:xfrm>
        </p:spPr>
        <p:txBody>
          <a:bodyPr/>
          <a:lstStyle/>
          <a:p>
            <a:pPr>
              <a:spcAft>
                <a:spcPts val="600"/>
              </a:spcAft>
            </a:pPr>
            <a:fld id="{2DA5447E-0822-1949-A150-34FFF811F16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555581-CB99-C288-B3E5-CDF114C9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06" y="1204274"/>
            <a:ext cx="5476973" cy="44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6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41A940C5-1388-4D5D-B5E1-AFFB1A7E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64766"/>
            <a:ext cx="6058445" cy="4048751"/>
          </a:xfrm>
        </p:spPr>
        <p:txBody>
          <a:bodyPr lIns="91440" tIns="45720" rIns="91440" bIns="45720" anchor="t"/>
          <a:lstStyle/>
          <a:p>
            <a:r>
              <a:rPr lang="en-US" dirty="0">
                <a:effectLst/>
                <a:latin typeface="Calibri"/>
                <a:ea typeface="Calibri"/>
                <a:cs typeface="Calibri"/>
              </a:rPr>
              <a:t>This study was commissioned by Dr. Tonya Smith-Jackson, Provost and Executive Vice Chancellor for Academic Affairs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It</a:t>
            </a:r>
            <a:r>
              <a:rPr lang="en-US" dirty="0">
                <a:effectLst/>
                <a:latin typeface="Calibri"/>
                <a:ea typeface="Calibri"/>
                <a:cs typeface="Calibri"/>
              </a:rPr>
              <a:t> assesses the economic impact of North Carolina A&amp;T State University in FY 2022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Last economic impact of the university was conducted in 2018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T</a:t>
            </a:r>
            <a:r>
              <a:rPr lang="en-US" dirty="0">
                <a:effectLst/>
                <a:latin typeface="Calibri"/>
                <a:ea typeface="Calibri"/>
                <a:cs typeface="Calibri"/>
              </a:rPr>
              <a:t>he study was designed to measure and quantify the economic impact of the University statewide, within Guilford, and PTA</a:t>
            </a:r>
          </a:p>
          <a:p>
            <a:endParaRPr lang="en-US" dirty="0"/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7DA20BD2-50D5-4A64-AD1C-909B5DED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1298448"/>
            <a:ext cx="10287000" cy="566928"/>
          </a:xfrm>
        </p:spPr>
        <p:txBody>
          <a:bodyPr/>
          <a:lstStyle/>
          <a:p>
            <a:r>
              <a:rPr lang="en-US" dirty="0"/>
              <a:t>Background of the economic impact study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2B2314E-642D-4246-856F-0C0BD5C7CD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"/>
            <a:ext cx="5677693" cy="818146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B9AE0F8D-BEA5-4A38-B8B8-ED42D2BFD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</p:spPr>
        <p:txBody>
          <a:bodyPr/>
          <a:lstStyle/>
          <a:p>
            <a:pPr>
              <a:spcAft>
                <a:spcPts val="600"/>
              </a:spcAft>
            </a:pPr>
            <a:fld id="{2DA5447E-0822-1949-A150-34FFF811F16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D5B242F3-653D-45B2-BB15-1BF7472900C4}"/>
              </a:ext>
            </a:extLst>
          </p:cNvPr>
          <p:cNvGrpSpPr>
            <a:grpSpLocks/>
          </p:cNvGrpSpPr>
          <p:nvPr/>
        </p:nvGrpSpPr>
        <p:grpSpPr bwMode="auto">
          <a:xfrm>
            <a:off x="6960814" y="2065401"/>
            <a:ext cx="4327525" cy="3381375"/>
            <a:chOff x="4589" y="961"/>
            <a:chExt cx="6816" cy="5324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8EF82E63-155A-45B3-9874-C6E22F606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" y="960"/>
              <a:ext cx="6720" cy="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17A3945-F9FD-449A-B50C-FA41E9EA9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" y="1363"/>
              <a:ext cx="6816" cy="4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482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large building&#10;&#10;Description automatically generated">
            <a:extLst>
              <a:ext uri="{FF2B5EF4-FFF2-40B4-BE49-F238E27FC236}">
                <a16:creationId xmlns:a16="http://schemas.microsoft.com/office/drawing/2014/main" id="{760B2698-E808-FB25-EDA6-1C9A9DECB4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989" r="3582" b="1"/>
          <a:stretch/>
        </p:blipFill>
        <p:spPr>
          <a:xfrm>
            <a:off x="346668" y="382588"/>
            <a:ext cx="11435024" cy="5848350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91972160-1FAA-9BB4-B9B0-21BF3F31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87706"/>
            <a:ext cx="11007132" cy="2537234"/>
          </a:xfrm>
        </p:spPr>
        <p:txBody>
          <a:bodyPr/>
          <a:lstStyle/>
          <a:p>
            <a:r>
              <a:rPr lang="en-US" dirty="0"/>
              <a:t>The Economic Impact Study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7785647D-6A71-39B1-6EFF-4887FDB31A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88339" y="6418670"/>
            <a:ext cx="486148" cy="302805"/>
          </a:xfrm>
        </p:spPr>
        <p:txBody>
          <a:bodyPr/>
          <a:lstStyle/>
          <a:p>
            <a:pPr>
              <a:spcAft>
                <a:spcPts val="600"/>
              </a:spcAft>
            </a:pPr>
            <a:fld id="{2DA5447E-0822-1949-A150-34FFF811F16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7DF6B-3D87-100C-E71C-4303DFF8B520}"/>
              </a:ext>
            </a:extLst>
          </p:cNvPr>
          <p:cNvSpPr txBox="1"/>
          <p:nvPr/>
        </p:nvSpPr>
        <p:spPr>
          <a:xfrm>
            <a:off x="2336306" y="3021245"/>
            <a:ext cx="7519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>
                    <a:lumMod val="95000"/>
                  </a:schemeClr>
                </a:solidFill>
              </a:rPr>
              <a:t>Methodology </a:t>
            </a:r>
          </a:p>
        </p:txBody>
      </p:sp>
    </p:spTree>
    <p:extLst>
      <p:ext uri="{BB962C8B-B14F-4D97-AF65-F5344CB8AC3E}">
        <p14:creationId xmlns:p14="http://schemas.microsoft.com/office/powerpoint/2010/main" val="99624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B2D006-0267-4099-5061-86423BEC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76" y="988962"/>
            <a:ext cx="10287000" cy="566928"/>
          </a:xfrm>
        </p:spPr>
        <p:txBody>
          <a:bodyPr lIns="91440" tIns="45720" rIns="91440" bIns="45720">
            <a:normAutofit/>
          </a:bodyPr>
          <a:lstStyle/>
          <a:p>
            <a:r>
              <a:rPr lang="en-US" dirty="0"/>
              <a:t>What is an Economic impact study?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91BE69-006A-F681-711E-C373F77C8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"/>
            <a:ext cx="5677693" cy="818146"/>
          </a:xfrm>
        </p:spPr>
        <p:txBody>
          <a:bodyPr lIns="0" tIns="45720" rIns="0" bIns="45720" anchor="ctr" anchorCtr="0">
            <a:normAutofit/>
          </a:bodyPr>
          <a:lstStyle/>
          <a:p>
            <a:r>
              <a:rPr lang="en-US"/>
              <a:t>Definitions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205265-4B27-6D3D-9199-D72E096F9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51" y="2487167"/>
            <a:ext cx="5537115" cy="3260429"/>
          </a:xfrm>
          <a:prstGeom prst="rect">
            <a:avLst/>
          </a:prstGeom>
          <a:noFill/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897A7D-11CE-506F-6334-3A5633EE2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0976" y="1865376"/>
            <a:ext cx="5029200" cy="566928"/>
          </a:xfrm>
        </p:spPr>
        <p:txBody>
          <a:bodyPr/>
          <a:lstStyle/>
          <a:p>
            <a:r>
              <a:rPr lang="en-US" dirty="0"/>
              <a:t>A schematic representation</a:t>
            </a:r>
          </a:p>
          <a:p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FF3E3752-C190-E671-7D5F-6C1AC6D4F5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8776" y="2694558"/>
            <a:ext cx="5029200" cy="3260430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Each dollar spent generates an immediate or direct demand for goods and services (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Direct impact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>
                <a:ea typeface="+mn-lt"/>
                <a:cs typeface="+mn-lt"/>
              </a:rPr>
              <a:t>The initial spending reverberates through the economy, creating a multiplier effect, or additional impacts (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a typeface="+mn-lt"/>
                <a:cs typeface="+mn-lt"/>
              </a:rPr>
              <a:t>Indirect and Induced impacts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C8D93C2-80F7-FC3A-CCD2-4B6510724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8776" y="1956815"/>
            <a:ext cx="5029200" cy="566928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Direct, Indirect, and Induced Impacts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98EC8-B204-0ADB-1505-92D8DE239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DA5447E-0822-1949-A150-34FFF811F16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EDA74E-A06D-19C2-76E2-F7B0B46A3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145245"/>
            <a:ext cx="10287000" cy="3585158"/>
          </a:xfrm>
        </p:spPr>
        <p:txBody>
          <a:bodyPr lIns="91440" tIns="45720" rIns="91440" bIns="45720" anchor="t"/>
          <a:lstStyle/>
          <a:p>
            <a:r>
              <a:rPr lang="en-US" dirty="0"/>
              <a:t>IMPLAN is the leading I-O model for conducting economic impact analyses</a:t>
            </a:r>
          </a:p>
          <a:p>
            <a:r>
              <a:rPr lang="en-US" dirty="0"/>
              <a:t>IMPLAN multipliers are based on the Bureau of Economic Analysis benchmark I-O tables</a:t>
            </a:r>
          </a:p>
          <a:p>
            <a:r>
              <a:rPr lang="en-US" dirty="0"/>
              <a:t>IMPLAN's 546 industries (based on NAICS coding) are the most comprehensive, comprising nearly all sectors of the economy</a:t>
            </a:r>
          </a:p>
          <a:p>
            <a:r>
              <a:rPr lang="en-US" dirty="0"/>
              <a:t>The IMPLAN model contains multipliers, reflecting spending patterns in each industry</a:t>
            </a:r>
          </a:p>
          <a:p>
            <a:r>
              <a:rPr lang="en-US" dirty="0"/>
              <a:t>Multipliers describe how a $1 spending in a particular industry generates impacts in the overall economy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A985835-8705-7C7E-EEB0-ED46D4AC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Implan</a:t>
            </a:r>
            <a:r>
              <a:rPr lang="en-US" dirty="0"/>
              <a:t> model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3FC4BE-A8E3-0273-6B0B-279E3D53E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From inputs to outputs: multipliers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687BF-2C37-594B-4C15-7E5FE66DD6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IMPLAN Modeling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E30AC8-E4BF-0E94-5F98-9BC98F00B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77BB034-1942-4DF7-B79D-153CD945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487168"/>
            <a:ext cx="6058445" cy="3264408"/>
          </a:xfrm>
        </p:spPr>
        <p:txBody>
          <a:bodyPr lIns="91440" tIns="45720" rIns="91440" bIns="45720">
            <a:normAutofit/>
          </a:bodyPr>
          <a:lstStyle/>
          <a:p>
            <a:r>
              <a:rPr lang="en-US" dirty="0"/>
              <a:t>The State of North Carolina</a:t>
            </a:r>
          </a:p>
          <a:p>
            <a:endParaRPr lang="en-US" dirty="0"/>
          </a:p>
          <a:p>
            <a:r>
              <a:rPr lang="en-US" dirty="0"/>
              <a:t>Guilford County </a:t>
            </a:r>
          </a:p>
          <a:p>
            <a:endParaRPr lang="en-US" dirty="0"/>
          </a:p>
          <a:p>
            <a:r>
              <a:rPr lang="en-US" dirty="0"/>
              <a:t>The 12-county Piedmont Triad Area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35C700B-1CAF-42BE-8866-699ED9521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1298448"/>
            <a:ext cx="10287000" cy="566928"/>
          </a:xfrm>
        </p:spPr>
        <p:txBody>
          <a:bodyPr>
            <a:normAutofit/>
          </a:bodyPr>
          <a:lstStyle/>
          <a:p>
            <a:r>
              <a:rPr lang="en-US" dirty="0"/>
              <a:t>Economic Impact Study areas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61B9BAE-25C5-4B69-988B-7AA77A36E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0976" y="1865376"/>
            <a:ext cx="10287217" cy="566928"/>
          </a:xfrm>
        </p:spPr>
        <p:txBody>
          <a:bodyPr>
            <a:normAutofit/>
          </a:bodyPr>
          <a:lstStyle/>
          <a:p>
            <a:r>
              <a:rPr lang="en-US" dirty="0"/>
              <a:t>The study assessed the economic impact of N.C. A&amp;T 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9EFE2-0280-92CB-09C3-C0D248849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6" y="2744511"/>
            <a:ext cx="6058445" cy="2897532"/>
          </a:xfrm>
          <a:prstGeom prst="rect">
            <a:avLst/>
          </a:prstGeom>
          <a:noFill/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389544-A0E4-443E-BDBA-5580800BA3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"/>
            <a:ext cx="5677693" cy="818146"/>
          </a:xfrm>
        </p:spPr>
        <p:txBody>
          <a:bodyPr anchor="ctr">
            <a:normAutofit/>
          </a:bodyPr>
          <a:lstStyle/>
          <a:p>
            <a:r>
              <a:rPr lang="en-US"/>
              <a:t>Study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A5809-DAED-493B-8941-2460C730A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DA5447E-0822-1949-A150-34FFF811F16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9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D36729-0798-4E16-94F2-778120DD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487168"/>
            <a:ext cx="6058445" cy="32644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Operational s</a:t>
            </a:r>
            <a:r>
              <a:rPr lang="en-US" sz="2000" dirty="0">
                <a:effectLst/>
              </a:rPr>
              <a:t>pending by the </a:t>
            </a:r>
            <a:r>
              <a:rPr lang="en-US" sz="2000" dirty="0"/>
              <a:t>university</a:t>
            </a:r>
            <a:r>
              <a:rPr lang="en-US" sz="2000" dirty="0">
                <a:effectLst/>
              </a:rPr>
              <a:t> for wages and salaries, procurement of materials &amp; supplies, utilities, etc.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Research s</a:t>
            </a:r>
            <a:r>
              <a:rPr lang="en-US" sz="2000" dirty="0">
                <a:effectLst/>
              </a:rPr>
              <a:t>pending by the </a:t>
            </a:r>
            <a:r>
              <a:rPr lang="en-US" sz="2000" dirty="0"/>
              <a:t>university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</a:t>
            </a:r>
            <a:r>
              <a:rPr lang="en-US" sz="2000" dirty="0">
                <a:effectLst/>
              </a:rPr>
              <a:t>pending by undergraduate/graduate students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</a:t>
            </a:r>
            <a:r>
              <a:rPr lang="en-US" sz="2000" dirty="0">
                <a:effectLst/>
              </a:rPr>
              <a:t>pending by visitors to the </a:t>
            </a:r>
            <a:r>
              <a:rPr lang="en-US" sz="2000" dirty="0"/>
              <a:t>university</a:t>
            </a:r>
            <a:r>
              <a:rPr lang="en-US" sz="2000" dirty="0">
                <a:effectLst/>
              </a:rPr>
              <a:t> for athletics events, commencements, and homecoming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Capital spending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Alumni spending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94E25EF-76FB-45D9-8DC1-80BC48AF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1298448"/>
            <a:ext cx="10287000" cy="56692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Implan</a:t>
            </a:r>
            <a:r>
              <a:rPr lang="en-US" dirty="0"/>
              <a:t> modeling process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5EF4F7-8227-44D8-82BB-8235FBBBE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0976" y="1865376"/>
            <a:ext cx="10287217" cy="566928"/>
          </a:xfrm>
        </p:spPr>
        <p:txBody>
          <a:bodyPr>
            <a:normAutofit/>
          </a:bodyPr>
          <a:lstStyle/>
          <a:p>
            <a:r>
              <a:rPr lang="en-US"/>
              <a:t>We assessed the economic impacts of the following categories of spending</a:t>
            </a:r>
          </a:p>
        </p:txBody>
      </p:sp>
      <p:pic>
        <p:nvPicPr>
          <p:cNvPr id="7" name="Picture 6" descr="A close-up of a screen&#10;&#10;Description automatically generated">
            <a:extLst>
              <a:ext uri="{FF2B5EF4-FFF2-40B4-BE49-F238E27FC236}">
                <a16:creationId xmlns:a16="http://schemas.microsoft.com/office/drawing/2014/main" id="{C4D23EDE-F027-1CCC-E830-15B609E1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992" y="2336350"/>
            <a:ext cx="1451728" cy="3415226"/>
          </a:xfrm>
          <a:prstGeom prst="rect">
            <a:avLst/>
          </a:prstGeom>
          <a:noFill/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F1200A-1C8C-4894-98E7-665D27F387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"/>
            <a:ext cx="5677693" cy="818146"/>
          </a:xfrm>
        </p:spPr>
        <p:txBody>
          <a:bodyPr anchor="ctr">
            <a:norm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B3760-77CD-854B-A64D-CB0E523E9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882D08-2020-DD42-8259-6AF002F7AF8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5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497932-931F-FA50-551D-F393D5537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92548"/>
            <a:ext cx="10515600" cy="2014537"/>
          </a:xfrm>
        </p:spPr>
        <p:txBody>
          <a:bodyPr/>
          <a:lstStyle/>
          <a:p>
            <a:r>
              <a:rPr lang="en-US"/>
              <a:t>Economic impact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566F2-D80F-4433-EA1E-8E759FD417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6225" y="6418263"/>
            <a:ext cx="485775" cy="303212"/>
          </a:xfrm>
        </p:spPr>
        <p:txBody>
          <a:bodyPr/>
          <a:lstStyle/>
          <a:p>
            <a:fld id="{2DA5447E-0822-1949-A150-34FFF811F1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7CBCC1-C217-FDB7-8768-EA3AA70F6F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53918" y="3275798"/>
            <a:ext cx="6365289" cy="248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18886D6-7528-5CAA-B231-318AD7D50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217834"/>
              </p:ext>
            </p:extLst>
          </p:nvPr>
        </p:nvGraphicFramePr>
        <p:xfrm>
          <a:off x="952500" y="2174892"/>
          <a:ext cx="10287000" cy="4243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22166492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7431716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6688642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7887410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19236419"/>
                    </a:ext>
                  </a:extLst>
                </a:gridCol>
              </a:tblGrid>
              <a:tr h="7489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Category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effectLst/>
                        </a:rPr>
                        <a:t>Employment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Labor Income</a:t>
                      </a:r>
                    </a:p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(thousands)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Value Added</a:t>
                      </a:r>
                    </a:p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(thousands)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Output</a:t>
                      </a:r>
                    </a:p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(thousands)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0193389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7,163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295,082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440,099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0608569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spending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$56,725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$85,626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$157,409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418241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spending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$44,289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$118,876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$178,400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0143594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Capital spending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$31,814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$45,621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$79,634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0841493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Visitor spending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$14,819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$23,996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$43,952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3852509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Alumni spending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6,959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$376,259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$701,945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$1,209,192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4205011"/>
                  </a:ext>
                </a:extLst>
              </a:tr>
              <a:tr h="499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Impact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17,337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$818,989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$1,416,163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$2,412,787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6723958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846FE87-A05C-C7EF-0D83-D92153E8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14984"/>
            <a:ext cx="10287000" cy="566928"/>
          </a:xfrm>
        </p:spPr>
        <p:txBody>
          <a:bodyPr/>
          <a:lstStyle/>
          <a:p>
            <a:r>
              <a:rPr lang="en-US"/>
              <a:t>Total Economic Impact of NC A&amp;T, FY 2022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E58AC5-2887-BD07-B744-559FB452B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1339" y="1581912"/>
            <a:ext cx="10287000" cy="566928"/>
          </a:xfrm>
        </p:spPr>
        <p:txBody>
          <a:bodyPr/>
          <a:lstStyle/>
          <a:p>
            <a:r>
              <a:rPr lang="en-US" dirty="0"/>
              <a:t>University’s operations, spending by employees, students, visitors, &amp; alumni generate…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D2E32B-4B14-5C52-8E3D-5ED049FABD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FD0636-1F38-AEC3-4750-688E7EF67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16976"/>
      </p:ext>
    </p:extLst>
  </p:cSld>
  <p:clrMapOvr>
    <a:masterClrMapping/>
  </p:clrMapOvr>
</p:sld>
</file>

<file path=ppt/theme/theme1.xml><?xml version="1.0" encoding="utf-8"?>
<a:theme xmlns:a="http://schemas.openxmlformats.org/drawingml/2006/main" name="NCAT_Brand">
  <a:themeElements>
    <a:clrScheme name="Custom 19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NCAT - Franklin Gothi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AT_" id="{435F3027-E9E9-4D1C-8EB8-E9F2452064B5}" vid="{F0C78797-80E2-4302-8090-E1FA5200D2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70b3a33-e8a3-4d83-bc04-f91e9cdf7e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916C42B7DAE4491C0ECCEE68DE62F" ma:contentTypeVersion="17" ma:contentTypeDescription="Create a new document." ma:contentTypeScope="" ma:versionID="9b7c78aba9f29d0f6b630fdff7ceb9d7">
  <xsd:schema xmlns:xsd="http://www.w3.org/2001/XMLSchema" xmlns:xs="http://www.w3.org/2001/XMLSchema" xmlns:p="http://schemas.microsoft.com/office/2006/metadata/properties" xmlns:ns3="070b3a33-e8a3-4d83-bc04-f91e9cdf7eb4" xmlns:ns4="aea09de9-97b2-43e6-91ff-81c280fc16e9" targetNamespace="http://schemas.microsoft.com/office/2006/metadata/properties" ma:root="true" ma:fieldsID="0a8d50b14d2dc8c62f8db7a51e5165bb" ns3:_="" ns4:_="">
    <xsd:import namespace="070b3a33-e8a3-4d83-bc04-f91e9cdf7eb4"/>
    <xsd:import namespace="aea09de9-97b2-43e6-91ff-81c280fc16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b3a33-e8a3-4d83-bc04-f91e9cdf7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09de9-97b2-43e6-91ff-81c280fc16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29E817-B368-496A-9A16-32664DFD341B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070b3a33-e8a3-4d83-bc04-f91e9cdf7eb4"/>
    <ds:schemaRef ds:uri="http://purl.org/dc/elements/1.1/"/>
    <ds:schemaRef ds:uri="http://schemas.openxmlformats.org/package/2006/metadata/core-properties"/>
    <ds:schemaRef ds:uri="aea09de9-97b2-43e6-91ff-81c280fc16e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DE9395-86B8-4359-89F0-EA81233068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BE86E3-B459-4FBB-8BB5-040488E8F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b3a33-e8a3-4d83-bc04-f91e9cdf7eb4"/>
    <ds:schemaRef ds:uri="aea09de9-97b2-43e6-91ff-81c280fc1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517</Words>
  <Application>Microsoft Macintosh PowerPoint</Application>
  <PresentationFormat>Widescreen</PresentationFormat>
  <Paragraphs>126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Airborne</vt:lpstr>
      <vt:lpstr>Arial</vt:lpstr>
      <vt:lpstr>BoomerSerif Book</vt:lpstr>
      <vt:lpstr>Calibri</vt:lpstr>
      <vt:lpstr>Courier New</vt:lpstr>
      <vt:lpstr>Franklin Gothic Book</vt:lpstr>
      <vt:lpstr>Franklin Gothic Heavy</vt:lpstr>
      <vt:lpstr>Franklin Gothic Medium</vt:lpstr>
      <vt:lpstr>Times New Roman</vt:lpstr>
      <vt:lpstr>NCAT_Brand</vt:lpstr>
      <vt:lpstr>Economic impact of north Carolina a&amp;t state university</vt:lpstr>
      <vt:lpstr>Background of the economic impact study</vt:lpstr>
      <vt:lpstr>The Economic Impact Study  </vt:lpstr>
      <vt:lpstr>What is an Economic impact study?</vt:lpstr>
      <vt:lpstr>The Implan model</vt:lpstr>
      <vt:lpstr>Economic Impact Study areas</vt:lpstr>
      <vt:lpstr>The Implan modeling process</vt:lpstr>
      <vt:lpstr>Economic impact results</vt:lpstr>
      <vt:lpstr>Total Economic Impact of NC A&amp;T, FY 2022</vt:lpstr>
      <vt:lpstr>Impacts by Geographic area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impact of north Carolina a&amp;t state university</dc:title>
  <dc:creator>Cephas Naanwaab</dc:creator>
  <cp:lastModifiedBy>Todd Hurst Simmons</cp:lastModifiedBy>
  <cp:revision>225</cp:revision>
  <cp:lastPrinted>2023-06-18T13:13:14Z</cp:lastPrinted>
  <dcterms:created xsi:type="dcterms:W3CDTF">2020-07-27T23:58:34Z</dcterms:created>
  <dcterms:modified xsi:type="dcterms:W3CDTF">2023-08-10T16:37:26Z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0x01010079E916C42B7DAE4491C0ECCEE68DE62F</vt:lpwstr>
  </property>
</Properties>
</file>