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33"/>
  </p:notesMasterIdLst>
  <p:handoutMasterIdLst>
    <p:handoutMasterId r:id="rId34"/>
  </p:handoutMasterIdLst>
  <p:sldIdLst>
    <p:sldId id="256" r:id="rId2"/>
    <p:sldId id="321" r:id="rId3"/>
    <p:sldId id="352" r:id="rId4"/>
    <p:sldId id="353" r:id="rId5"/>
    <p:sldId id="354" r:id="rId6"/>
    <p:sldId id="355" r:id="rId7"/>
    <p:sldId id="356" r:id="rId8"/>
    <p:sldId id="357" r:id="rId9"/>
    <p:sldId id="358" r:id="rId10"/>
    <p:sldId id="359" r:id="rId11"/>
    <p:sldId id="360" r:id="rId12"/>
    <p:sldId id="324" r:id="rId13"/>
    <p:sldId id="345" r:id="rId14"/>
    <p:sldId id="346" r:id="rId15"/>
    <p:sldId id="287" r:id="rId16"/>
    <p:sldId id="288" r:id="rId17"/>
    <p:sldId id="312" r:id="rId18"/>
    <p:sldId id="361" r:id="rId19"/>
    <p:sldId id="289" r:id="rId20"/>
    <p:sldId id="313" r:id="rId21"/>
    <p:sldId id="290" r:id="rId22"/>
    <p:sldId id="332" r:id="rId23"/>
    <p:sldId id="277" r:id="rId24"/>
    <p:sldId id="278" r:id="rId25"/>
    <p:sldId id="347" r:id="rId26"/>
    <p:sldId id="348" r:id="rId27"/>
    <p:sldId id="349" r:id="rId28"/>
    <p:sldId id="350" r:id="rId29"/>
    <p:sldId id="351" r:id="rId30"/>
    <p:sldId id="339" r:id="rId31"/>
    <p:sldId id="34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27"/>
    <a:srgbClr val="004684"/>
    <a:srgbClr val="000000"/>
    <a:srgbClr val="C2C2C2"/>
    <a:srgbClr val="666666"/>
    <a:srgbClr val="5B9BD5"/>
    <a:srgbClr val="70AD47"/>
    <a:srgbClr val="EAEAEA"/>
    <a:srgbClr val="333333"/>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12"/>
    <p:restoredTop sz="86414"/>
  </p:normalViewPr>
  <p:slideViewPr>
    <p:cSldViewPr snapToGrid="0" snapToObjects="1" showGuides="1">
      <p:cViewPr varScale="1">
        <p:scale>
          <a:sx n="60" d="100"/>
          <a:sy n="60" d="100"/>
        </p:scale>
        <p:origin x="102"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4" d="100"/>
          <a:sy n="154"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51122-869A-48BD-A22A-D6951CA5FE36}"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117E1963-22FD-46D9-8FA8-20E5BF43B640}">
      <dgm:prSet/>
      <dgm:spPr/>
      <dgm:t>
        <a:bodyPr/>
        <a:lstStyle/>
        <a:p>
          <a:r>
            <a:rPr lang="en-US" dirty="0"/>
            <a:t>COVID-19 is highly transmissible and can be spread by people who don’t know they have the disease and/or are not symptomatic.</a:t>
          </a:r>
        </a:p>
      </dgm:t>
    </dgm:pt>
    <dgm:pt modelId="{649DB06A-B8B5-41A9-8DE3-81AF27172238}" type="parTrans" cxnId="{DD72F0B2-E643-43A0-BC97-98537FAFA8DA}">
      <dgm:prSet/>
      <dgm:spPr/>
      <dgm:t>
        <a:bodyPr/>
        <a:lstStyle/>
        <a:p>
          <a:endParaRPr lang="en-US"/>
        </a:p>
      </dgm:t>
    </dgm:pt>
    <dgm:pt modelId="{271A36A9-14B6-43B0-83FC-04AFAF1DD1AB}" type="sibTrans" cxnId="{DD72F0B2-E643-43A0-BC97-98537FAFA8DA}">
      <dgm:prSet/>
      <dgm:spPr/>
      <dgm:t>
        <a:bodyPr/>
        <a:lstStyle/>
        <a:p>
          <a:endParaRPr lang="en-US"/>
        </a:p>
      </dgm:t>
    </dgm:pt>
    <dgm:pt modelId="{2DA71434-3636-45E6-A076-7DE65D5CEF29}">
      <dgm:prSet/>
      <dgm:spPr/>
      <dgm:t>
        <a:bodyPr/>
        <a:lstStyle/>
        <a:p>
          <a:r>
            <a:rPr lang="en-US" dirty="0"/>
            <a:t>Universal precautions are required to prevent the transmission even for those who are not exhibiting or at higher risk. </a:t>
          </a:r>
        </a:p>
      </dgm:t>
    </dgm:pt>
    <dgm:pt modelId="{61A8926C-09AE-49F9-9D09-28BDB5007924}" type="parTrans" cxnId="{ECAFDF6A-7D44-48F1-81CE-948EEEEB57C7}">
      <dgm:prSet/>
      <dgm:spPr/>
      <dgm:t>
        <a:bodyPr/>
        <a:lstStyle/>
        <a:p>
          <a:endParaRPr lang="en-US"/>
        </a:p>
      </dgm:t>
    </dgm:pt>
    <dgm:pt modelId="{8DC48F83-41C1-403A-8D16-32B09886CE28}" type="sibTrans" cxnId="{ECAFDF6A-7D44-48F1-81CE-948EEEEB57C7}">
      <dgm:prSet/>
      <dgm:spPr/>
      <dgm:t>
        <a:bodyPr/>
        <a:lstStyle/>
        <a:p>
          <a:endParaRPr lang="en-US"/>
        </a:p>
      </dgm:t>
    </dgm:pt>
    <dgm:pt modelId="{96846024-96F2-4DF8-8329-CC2A55701D5D}">
      <dgm:prSet/>
      <dgm:spPr/>
      <dgm:t>
        <a:bodyPr/>
        <a:lstStyle/>
        <a:p>
          <a:r>
            <a:rPr lang="en-US" dirty="0"/>
            <a:t>Individual responsibility for implementing recommended personal-level actions is of utmost importance.</a:t>
          </a:r>
        </a:p>
      </dgm:t>
    </dgm:pt>
    <dgm:pt modelId="{69EC7DC8-7131-4B6F-97EA-7764C9DAF2C3}" type="parTrans" cxnId="{06FBDE03-77A2-47BC-AB34-BBD2CF883BAB}">
      <dgm:prSet/>
      <dgm:spPr/>
      <dgm:t>
        <a:bodyPr/>
        <a:lstStyle/>
        <a:p>
          <a:endParaRPr lang="en-US"/>
        </a:p>
      </dgm:t>
    </dgm:pt>
    <dgm:pt modelId="{77A13A49-0212-4F63-B1DC-24A53A010398}" type="sibTrans" cxnId="{06FBDE03-77A2-47BC-AB34-BBD2CF883BAB}">
      <dgm:prSet/>
      <dgm:spPr/>
      <dgm:t>
        <a:bodyPr/>
        <a:lstStyle/>
        <a:p>
          <a:endParaRPr lang="en-US"/>
        </a:p>
      </dgm:t>
    </dgm:pt>
    <dgm:pt modelId="{E73B4E08-2515-4844-B562-9E8B933C73A0}" type="pres">
      <dgm:prSet presAssocID="{8D651122-869A-48BD-A22A-D6951CA5FE36}" presName="hierChild1" presStyleCnt="0">
        <dgm:presLayoutVars>
          <dgm:chPref val="1"/>
          <dgm:dir/>
          <dgm:animOne val="branch"/>
          <dgm:animLvl val="lvl"/>
          <dgm:resizeHandles/>
        </dgm:presLayoutVars>
      </dgm:prSet>
      <dgm:spPr/>
      <dgm:t>
        <a:bodyPr/>
        <a:lstStyle/>
        <a:p>
          <a:endParaRPr lang="en-US"/>
        </a:p>
      </dgm:t>
    </dgm:pt>
    <dgm:pt modelId="{58E4842D-4D5E-1C4D-9CC1-0C4C472D7D11}" type="pres">
      <dgm:prSet presAssocID="{117E1963-22FD-46D9-8FA8-20E5BF43B640}" presName="hierRoot1" presStyleCnt="0"/>
      <dgm:spPr/>
    </dgm:pt>
    <dgm:pt modelId="{7A13EB0B-1769-834B-AAF3-5303EA5CF9F5}" type="pres">
      <dgm:prSet presAssocID="{117E1963-22FD-46D9-8FA8-20E5BF43B640}" presName="composite" presStyleCnt="0"/>
      <dgm:spPr/>
    </dgm:pt>
    <dgm:pt modelId="{20597902-7084-1A48-B936-67CCFFA0BBB6}" type="pres">
      <dgm:prSet presAssocID="{117E1963-22FD-46D9-8FA8-20E5BF43B640}" presName="background" presStyleLbl="node0" presStyleIdx="0" presStyleCnt="3"/>
      <dgm:spPr/>
    </dgm:pt>
    <dgm:pt modelId="{7E305176-AFA1-DA46-93B6-DE756E6CF0DD}" type="pres">
      <dgm:prSet presAssocID="{117E1963-22FD-46D9-8FA8-20E5BF43B640}" presName="text" presStyleLbl="fgAcc0" presStyleIdx="0" presStyleCnt="3">
        <dgm:presLayoutVars>
          <dgm:chPref val="3"/>
        </dgm:presLayoutVars>
      </dgm:prSet>
      <dgm:spPr/>
      <dgm:t>
        <a:bodyPr/>
        <a:lstStyle/>
        <a:p>
          <a:endParaRPr lang="en-US"/>
        </a:p>
      </dgm:t>
    </dgm:pt>
    <dgm:pt modelId="{7D451983-9302-B048-BA7D-61E4F04D26E2}" type="pres">
      <dgm:prSet presAssocID="{117E1963-22FD-46D9-8FA8-20E5BF43B640}" presName="hierChild2" presStyleCnt="0"/>
      <dgm:spPr/>
    </dgm:pt>
    <dgm:pt modelId="{7324B501-02C7-8048-A739-FF5FFE2323A3}" type="pres">
      <dgm:prSet presAssocID="{2DA71434-3636-45E6-A076-7DE65D5CEF29}" presName="hierRoot1" presStyleCnt="0"/>
      <dgm:spPr/>
    </dgm:pt>
    <dgm:pt modelId="{B07A3B44-8B13-8E41-B6F0-487AB0955FF0}" type="pres">
      <dgm:prSet presAssocID="{2DA71434-3636-45E6-A076-7DE65D5CEF29}" presName="composite" presStyleCnt="0"/>
      <dgm:spPr/>
    </dgm:pt>
    <dgm:pt modelId="{AC682483-1EAC-5544-A2E2-8B9AA352A153}" type="pres">
      <dgm:prSet presAssocID="{2DA71434-3636-45E6-A076-7DE65D5CEF29}" presName="background" presStyleLbl="node0" presStyleIdx="1" presStyleCnt="3"/>
      <dgm:spPr/>
    </dgm:pt>
    <dgm:pt modelId="{90125915-BA3D-224E-8F88-F4451EAF88AE}" type="pres">
      <dgm:prSet presAssocID="{2DA71434-3636-45E6-A076-7DE65D5CEF29}" presName="text" presStyleLbl="fgAcc0" presStyleIdx="1" presStyleCnt="3">
        <dgm:presLayoutVars>
          <dgm:chPref val="3"/>
        </dgm:presLayoutVars>
      </dgm:prSet>
      <dgm:spPr/>
      <dgm:t>
        <a:bodyPr/>
        <a:lstStyle/>
        <a:p>
          <a:endParaRPr lang="en-US"/>
        </a:p>
      </dgm:t>
    </dgm:pt>
    <dgm:pt modelId="{7FDD593E-BDF5-DD48-826F-FA050A385B17}" type="pres">
      <dgm:prSet presAssocID="{2DA71434-3636-45E6-A076-7DE65D5CEF29}" presName="hierChild2" presStyleCnt="0"/>
      <dgm:spPr/>
    </dgm:pt>
    <dgm:pt modelId="{2DA36D8A-47F1-EC49-8530-3AFE6530EEF4}" type="pres">
      <dgm:prSet presAssocID="{96846024-96F2-4DF8-8329-CC2A55701D5D}" presName="hierRoot1" presStyleCnt="0"/>
      <dgm:spPr/>
    </dgm:pt>
    <dgm:pt modelId="{322C6D5C-319B-1244-A649-06604AAF8691}" type="pres">
      <dgm:prSet presAssocID="{96846024-96F2-4DF8-8329-CC2A55701D5D}" presName="composite" presStyleCnt="0"/>
      <dgm:spPr/>
    </dgm:pt>
    <dgm:pt modelId="{B244873A-BC26-E744-8060-94511ECBECE1}" type="pres">
      <dgm:prSet presAssocID="{96846024-96F2-4DF8-8329-CC2A55701D5D}" presName="background" presStyleLbl="node0" presStyleIdx="2" presStyleCnt="3"/>
      <dgm:spPr/>
    </dgm:pt>
    <dgm:pt modelId="{30886E12-AB84-F146-A226-2C24C085FF88}" type="pres">
      <dgm:prSet presAssocID="{96846024-96F2-4DF8-8329-CC2A55701D5D}" presName="text" presStyleLbl="fgAcc0" presStyleIdx="2" presStyleCnt="3">
        <dgm:presLayoutVars>
          <dgm:chPref val="3"/>
        </dgm:presLayoutVars>
      </dgm:prSet>
      <dgm:spPr/>
      <dgm:t>
        <a:bodyPr/>
        <a:lstStyle/>
        <a:p>
          <a:endParaRPr lang="en-US"/>
        </a:p>
      </dgm:t>
    </dgm:pt>
    <dgm:pt modelId="{4CCAD439-ED76-0842-89C9-F3400937450C}" type="pres">
      <dgm:prSet presAssocID="{96846024-96F2-4DF8-8329-CC2A55701D5D}" presName="hierChild2" presStyleCnt="0"/>
      <dgm:spPr/>
    </dgm:pt>
  </dgm:ptLst>
  <dgm:cxnLst>
    <dgm:cxn modelId="{DA888640-06DF-3646-BC4F-3FEBBE150999}" type="presOf" srcId="{117E1963-22FD-46D9-8FA8-20E5BF43B640}" destId="{7E305176-AFA1-DA46-93B6-DE756E6CF0DD}" srcOrd="0" destOrd="0" presId="urn:microsoft.com/office/officeart/2005/8/layout/hierarchy1"/>
    <dgm:cxn modelId="{DD72F0B2-E643-43A0-BC97-98537FAFA8DA}" srcId="{8D651122-869A-48BD-A22A-D6951CA5FE36}" destId="{117E1963-22FD-46D9-8FA8-20E5BF43B640}" srcOrd="0" destOrd="0" parTransId="{649DB06A-B8B5-41A9-8DE3-81AF27172238}" sibTransId="{271A36A9-14B6-43B0-83FC-04AFAF1DD1AB}"/>
    <dgm:cxn modelId="{ECAFDF6A-7D44-48F1-81CE-948EEEEB57C7}" srcId="{8D651122-869A-48BD-A22A-D6951CA5FE36}" destId="{2DA71434-3636-45E6-A076-7DE65D5CEF29}" srcOrd="1" destOrd="0" parTransId="{61A8926C-09AE-49F9-9D09-28BDB5007924}" sibTransId="{8DC48F83-41C1-403A-8D16-32B09886CE28}"/>
    <dgm:cxn modelId="{BAD5999E-FEB4-2C46-9237-A29F7BDE5FB4}" type="presOf" srcId="{8D651122-869A-48BD-A22A-D6951CA5FE36}" destId="{E73B4E08-2515-4844-B562-9E8B933C73A0}" srcOrd="0" destOrd="0" presId="urn:microsoft.com/office/officeart/2005/8/layout/hierarchy1"/>
    <dgm:cxn modelId="{B1CAE069-DCBE-E34C-AF72-9BFAD66B83DB}" type="presOf" srcId="{96846024-96F2-4DF8-8329-CC2A55701D5D}" destId="{30886E12-AB84-F146-A226-2C24C085FF88}" srcOrd="0" destOrd="0" presId="urn:microsoft.com/office/officeart/2005/8/layout/hierarchy1"/>
    <dgm:cxn modelId="{D3400CA1-C21B-E247-BEB0-760CEC1E0676}" type="presOf" srcId="{2DA71434-3636-45E6-A076-7DE65D5CEF29}" destId="{90125915-BA3D-224E-8F88-F4451EAF88AE}" srcOrd="0" destOrd="0" presId="urn:microsoft.com/office/officeart/2005/8/layout/hierarchy1"/>
    <dgm:cxn modelId="{06FBDE03-77A2-47BC-AB34-BBD2CF883BAB}" srcId="{8D651122-869A-48BD-A22A-D6951CA5FE36}" destId="{96846024-96F2-4DF8-8329-CC2A55701D5D}" srcOrd="2" destOrd="0" parTransId="{69EC7DC8-7131-4B6F-97EA-7764C9DAF2C3}" sibTransId="{77A13A49-0212-4F63-B1DC-24A53A010398}"/>
    <dgm:cxn modelId="{96CB8A8F-6344-0A41-BEE2-1342BA3A8412}" type="presParOf" srcId="{E73B4E08-2515-4844-B562-9E8B933C73A0}" destId="{58E4842D-4D5E-1C4D-9CC1-0C4C472D7D11}" srcOrd="0" destOrd="0" presId="urn:microsoft.com/office/officeart/2005/8/layout/hierarchy1"/>
    <dgm:cxn modelId="{03D2B507-31B2-7342-AAE9-922C1AC951AD}" type="presParOf" srcId="{58E4842D-4D5E-1C4D-9CC1-0C4C472D7D11}" destId="{7A13EB0B-1769-834B-AAF3-5303EA5CF9F5}" srcOrd="0" destOrd="0" presId="urn:microsoft.com/office/officeart/2005/8/layout/hierarchy1"/>
    <dgm:cxn modelId="{9E908C70-AE5C-C947-B72E-870A7A303A19}" type="presParOf" srcId="{7A13EB0B-1769-834B-AAF3-5303EA5CF9F5}" destId="{20597902-7084-1A48-B936-67CCFFA0BBB6}" srcOrd="0" destOrd="0" presId="urn:microsoft.com/office/officeart/2005/8/layout/hierarchy1"/>
    <dgm:cxn modelId="{58386558-BEBF-2945-B419-2C726FC25C54}" type="presParOf" srcId="{7A13EB0B-1769-834B-AAF3-5303EA5CF9F5}" destId="{7E305176-AFA1-DA46-93B6-DE756E6CF0DD}" srcOrd="1" destOrd="0" presId="urn:microsoft.com/office/officeart/2005/8/layout/hierarchy1"/>
    <dgm:cxn modelId="{B0780D9A-277D-6F46-8776-71964E769C25}" type="presParOf" srcId="{58E4842D-4D5E-1C4D-9CC1-0C4C472D7D11}" destId="{7D451983-9302-B048-BA7D-61E4F04D26E2}" srcOrd="1" destOrd="0" presId="urn:microsoft.com/office/officeart/2005/8/layout/hierarchy1"/>
    <dgm:cxn modelId="{3A6A5C9C-E220-4149-BF15-55F929EC5B01}" type="presParOf" srcId="{E73B4E08-2515-4844-B562-9E8B933C73A0}" destId="{7324B501-02C7-8048-A739-FF5FFE2323A3}" srcOrd="1" destOrd="0" presId="urn:microsoft.com/office/officeart/2005/8/layout/hierarchy1"/>
    <dgm:cxn modelId="{4F96D017-3996-344A-871A-DFFBB5D1CE31}" type="presParOf" srcId="{7324B501-02C7-8048-A739-FF5FFE2323A3}" destId="{B07A3B44-8B13-8E41-B6F0-487AB0955FF0}" srcOrd="0" destOrd="0" presId="urn:microsoft.com/office/officeart/2005/8/layout/hierarchy1"/>
    <dgm:cxn modelId="{04836672-7D0F-DB41-A060-66978F6E1D85}" type="presParOf" srcId="{B07A3B44-8B13-8E41-B6F0-487AB0955FF0}" destId="{AC682483-1EAC-5544-A2E2-8B9AA352A153}" srcOrd="0" destOrd="0" presId="urn:microsoft.com/office/officeart/2005/8/layout/hierarchy1"/>
    <dgm:cxn modelId="{8EA2F240-190A-2742-A8C5-66CB0C8990B7}" type="presParOf" srcId="{B07A3B44-8B13-8E41-B6F0-487AB0955FF0}" destId="{90125915-BA3D-224E-8F88-F4451EAF88AE}" srcOrd="1" destOrd="0" presId="urn:microsoft.com/office/officeart/2005/8/layout/hierarchy1"/>
    <dgm:cxn modelId="{A96847BC-A5EB-D947-9FB4-BD6AA1F74C33}" type="presParOf" srcId="{7324B501-02C7-8048-A739-FF5FFE2323A3}" destId="{7FDD593E-BDF5-DD48-826F-FA050A385B17}" srcOrd="1" destOrd="0" presId="urn:microsoft.com/office/officeart/2005/8/layout/hierarchy1"/>
    <dgm:cxn modelId="{1E6CB650-DB58-F742-AA39-613E74577067}" type="presParOf" srcId="{E73B4E08-2515-4844-B562-9E8B933C73A0}" destId="{2DA36D8A-47F1-EC49-8530-3AFE6530EEF4}" srcOrd="2" destOrd="0" presId="urn:microsoft.com/office/officeart/2005/8/layout/hierarchy1"/>
    <dgm:cxn modelId="{FB2932B3-807D-7C4C-8460-E12D363FA13E}" type="presParOf" srcId="{2DA36D8A-47F1-EC49-8530-3AFE6530EEF4}" destId="{322C6D5C-319B-1244-A649-06604AAF8691}" srcOrd="0" destOrd="0" presId="urn:microsoft.com/office/officeart/2005/8/layout/hierarchy1"/>
    <dgm:cxn modelId="{61BDAC75-1A9C-2949-8EDC-9C051ECA68C0}" type="presParOf" srcId="{322C6D5C-319B-1244-A649-06604AAF8691}" destId="{B244873A-BC26-E744-8060-94511ECBECE1}" srcOrd="0" destOrd="0" presId="urn:microsoft.com/office/officeart/2005/8/layout/hierarchy1"/>
    <dgm:cxn modelId="{248ACE77-DC2E-FB47-99B6-041ECCA45A04}" type="presParOf" srcId="{322C6D5C-319B-1244-A649-06604AAF8691}" destId="{30886E12-AB84-F146-A226-2C24C085FF88}" srcOrd="1" destOrd="0" presId="urn:microsoft.com/office/officeart/2005/8/layout/hierarchy1"/>
    <dgm:cxn modelId="{C245E311-38E4-284A-932A-4AD6C962A334}" type="presParOf" srcId="{2DA36D8A-47F1-EC49-8530-3AFE6530EEF4}" destId="{4CCAD439-ED76-0842-89C9-F340093745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14FC9-2931-44BD-8710-3ED65241D8ED}" type="doc">
      <dgm:prSet loTypeId="urn:microsoft.com/office/officeart/2005/8/layout/vProcess5" loCatId="process" qsTypeId="urn:microsoft.com/office/officeart/2005/8/quickstyle/simple2" qsCatId="simple" csTypeId="urn:microsoft.com/office/officeart/2005/8/colors/accent1_2" csCatId="accent1" phldr="1"/>
      <dgm:spPr/>
      <dgm:t>
        <a:bodyPr/>
        <a:lstStyle/>
        <a:p>
          <a:endParaRPr lang="en-US"/>
        </a:p>
      </dgm:t>
    </dgm:pt>
    <dgm:pt modelId="{18971B46-ED99-4C0E-9FC9-BAA6F5D3110C}">
      <dgm:prSet/>
      <dgm:spPr/>
      <dgm:t>
        <a:bodyPr/>
        <a:lstStyle/>
        <a:p>
          <a:r>
            <a:rPr lang="en-US" dirty="0"/>
            <a:t>Social distancing practices, which involve limiting direct physical contact with others to help stop or slow the spread of the virus, will include staying at least six (6) feet apart, avoiding groups and staying out of crowded spaces. </a:t>
          </a:r>
        </a:p>
      </dgm:t>
    </dgm:pt>
    <dgm:pt modelId="{B88E55DC-C5D4-42DA-A6C3-E0444763896E}" type="parTrans" cxnId="{738B85DC-B878-4AEC-8525-B82B12AED1B7}">
      <dgm:prSet/>
      <dgm:spPr/>
      <dgm:t>
        <a:bodyPr/>
        <a:lstStyle/>
        <a:p>
          <a:endParaRPr lang="en-US"/>
        </a:p>
      </dgm:t>
    </dgm:pt>
    <dgm:pt modelId="{613D6406-F588-4649-99AA-B40D359BBFC6}" type="sibTrans" cxnId="{738B85DC-B878-4AEC-8525-B82B12AED1B7}">
      <dgm:prSet/>
      <dgm:spPr/>
      <dgm:t>
        <a:bodyPr/>
        <a:lstStyle/>
        <a:p>
          <a:endParaRPr lang="en-US" dirty="0"/>
        </a:p>
      </dgm:t>
    </dgm:pt>
    <dgm:pt modelId="{004EF7F7-4C31-4033-8B2C-1F88B288FBDB}">
      <dgm:prSet/>
      <dgm:spPr/>
      <dgm:t>
        <a:bodyPr/>
        <a:lstStyle/>
        <a:p>
          <a:r>
            <a:rPr lang="en-US" dirty="0"/>
            <a:t>Classrooms, conference rooms, auditoriums, stadiums, etc. will be configured to promote social distancing.</a:t>
          </a:r>
        </a:p>
      </dgm:t>
    </dgm:pt>
    <dgm:pt modelId="{495BAFAC-9B1A-4F08-8F56-4CD63B81ED28}" type="parTrans" cxnId="{02D0CB45-657B-4B9D-B494-EEE6D91BE9A7}">
      <dgm:prSet/>
      <dgm:spPr/>
      <dgm:t>
        <a:bodyPr/>
        <a:lstStyle/>
        <a:p>
          <a:endParaRPr lang="en-US"/>
        </a:p>
      </dgm:t>
    </dgm:pt>
    <dgm:pt modelId="{DFE0F880-6807-4EB5-A2D1-A8FA90C0E8F1}" type="sibTrans" cxnId="{02D0CB45-657B-4B9D-B494-EEE6D91BE9A7}">
      <dgm:prSet/>
      <dgm:spPr/>
      <dgm:t>
        <a:bodyPr/>
        <a:lstStyle/>
        <a:p>
          <a:endParaRPr lang="en-US" dirty="0"/>
        </a:p>
      </dgm:t>
    </dgm:pt>
    <dgm:pt modelId="{F6AE465B-BC3D-47E3-A7CC-10D128DA15CE}">
      <dgm:prSet/>
      <dgm:spPr/>
      <dgm:t>
        <a:bodyPr/>
        <a:lstStyle/>
        <a:p>
          <a:r>
            <a:rPr lang="en-US" dirty="0"/>
            <a:t>Directional signage will be posted to promote one-way paths, where practical.</a:t>
          </a:r>
        </a:p>
      </dgm:t>
    </dgm:pt>
    <dgm:pt modelId="{2F931427-FE2A-4C3C-80C1-876BD8BDC740}" type="parTrans" cxnId="{E06F3764-3FED-45CE-AA45-3866849DEFC3}">
      <dgm:prSet/>
      <dgm:spPr/>
      <dgm:t>
        <a:bodyPr/>
        <a:lstStyle/>
        <a:p>
          <a:endParaRPr lang="en-US"/>
        </a:p>
      </dgm:t>
    </dgm:pt>
    <dgm:pt modelId="{B702646E-4F6B-4342-904D-9C8ED39D1B9B}" type="sibTrans" cxnId="{E06F3764-3FED-45CE-AA45-3866849DEFC3}">
      <dgm:prSet/>
      <dgm:spPr/>
      <dgm:t>
        <a:bodyPr/>
        <a:lstStyle/>
        <a:p>
          <a:endParaRPr lang="en-US" dirty="0"/>
        </a:p>
      </dgm:t>
    </dgm:pt>
    <dgm:pt modelId="{6270D834-A94A-402E-8582-B4DC2D2CDD3D}">
      <dgm:prSet/>
      <dgm:spPr/>
      <dgm:t>
        <a:bodyPr/>
        <a:lstStyle/>
        <a:p>
          <a:r>
            <a:rPr lang="en-US" dirty="0"/>
            <a:t>Visual cues will be placed in areas where lines are required to maintain social distancing. </a:t>
          </a:r>
        </a:p>
      </dgm:t>
    </dgm:pt>
    <dgm:pt modelId="{F372E27B-9C8A-4469-A717-ABD99711B723}" type="parTrans" cxnId="{AABEDC5E-6C10-4972-96B0-CAAAA012184F}">
      <dgm:prSet/>
      <dgm:spPr/>
      <dgm:t>
        <a:bodyPr/>
        <a:lstStyle/>
        <a:p>
          <a:endParaRPr lang="en-US"/>
        </a:p>
      </dgm:t>
    </dgm:pt>
    <dgm:pt modelId="{18C32F33-E4E5-4C60-B4DE-358E2F24E898}" type="sibTrans" cxnId="{AABEDC5E-6C10-4972-96B0-CAAAA012184F}">
      <dgm:prSet/>
      <dgm:spPr/>
      <dgm:t>
        <a:bodyPr/>
        <a:lstStyle/>
        <a:p>
          <a:endParaRPr lang="en-US"/>
        </a:p>
      </dgm:t>
    </dgm:pt>
    <dgm:pt modelId="{BC7575FD-AEDA-3D4D-A79C-5BC0DFD394AC}" type="pres">
      <dgm:prSet presAssocID="{C6C14FC9-2931-44BD-8710-3ED65241D8ED}" presName="outerComposite" presStyleCnt="0">
        <dgm:presLayoutVars>
          <dgm:chMax val="5"/>
          <dgm:dir/>
          <dgm:resizeHandles val="exact"/>
        </dgm:presLayoutVars>
      </dgm:prSet>
      <dgm:spPr/>
      <dgm:t>
        <a:bodyPr/>
        <a:lstStyle/>
        <a:p>
          <a:endParaRPr lang="en-US"/>
        </a:p>
      </dgm:t>
    </dgm:pt>
    <dgm:pt modelId="{F7CA99BF-B354-CB4C-BD55-ABF04497EFA4}" type="pres">
      <dgm:prSet presAssocID="{C6C14FC9-2931-44BD-8710-3ED65241D8ED}" presName="dummyMaxCanvas" presStyleCnt="0">
        <dgm:presLayoutVars/>
      </dgm:prSet>
      <dgm:spPr/>
    </dgm:pt>
    <dgm:pt modelId="{F3DD66BF-415D-FC4E-B7DF-B6F4F7A9F1A0}" type="pres">
      <dgm:prSet presAssocID="{C6C14FC9-2931-44BD-8710-3ED65241D8ED}" presName="FourNodes_1" presStyleLbl="node1" presStyleIdx="0" presStyleCnt="4" custScaleY="139451">
        <dgm:presLayoutVars>
          <dgm:bulletEnabled val="1"/>
        </dgm:presLayoutVars>
      </dgm:prSet>
      <dgm:spPr/>
      <dgm:t>
        <a:bodyPr/>
        <a:lstStyle/>
        <a:p>
          <a:endParaRPr lang="en-US"/>
        </a:p>
      </dgm:t>
    </dgm:pt>
    <dgm:pt modelId="{048F0B27-C360-E547-919F-950ED4BAFEF8}" type="pres">
      <dgm:prSet presAssocID="{C6C14FC9-2931-44BD-8710-3ED65241D8ED}" presName="FourNodes_2" presStyleLbl="node1" presStyleIdx="1" presStyleCnt="4">
        <dgm:presLayoutVars>
          <dgm:bulletEnabled val="1"/>
        </dgm:presLayoutVars>
      </dgm:prSet>
      <dgm:spPr/>
      <dgm:t>
        <a:bodyPr/>
        <a:lstStyle/>
        <a:p>
          <a:endParaRPr lang="en-US"/>
        </a:p>
      </dgm:t>
    </dgm:pt>
    <dgm:pt modelId="{4AC1B53B-6364-1B43-8246-D28FAC68670F}" type="pres">
      <dgm:prSet presAssocID="{C6C14FC9-2931-44BD-8710-3ED65241D8ED}" presName="FourNodes_3" presStyleLbl="node1" presStyleIdx="2" presStyleCnt="4">
        <dgm:presLayoutVars>
          <dgm:bulletEnabled val="1"/>
        </dgm:presLayoutVars>
      </dgm:prSet>
      <dgm:spPr/>
      <dgm:t>
        <a:bodyPr/>
        <a:lstStyle/>
        <a:p>
          <a:endParaRPr lang="en-US"/>
        </a:p>
      </dgm:t>
    </dgm:pt>
    <dgm:pt modelId="{1A51FCD0-A29C-304F-8E8E-0533C0954D0A}" type="pres">
      <dgm:prSet presAssocID="{C6C14FC9-2931-44BD-8710-3ED65241D8ED}" presName="FourNodes_4" presStyleLbl="node1" presStyleIdx="3" presStyleCnt="4">
        <dgm:presLayoutVars>
          <dgm:bulletEnabled val="1"/>
        </dgm:presLayoutVars>
      </dgm:prSet>
      <dgm:spPr/>
      <dgm:t>
        <a:bodyPr/>
        <a:lstStyle/>
        <a:p>
          <a:endParaRPr lang="en-US"/>
        </a:p>
      </dgm:t>
    </dgm:pt>
    <dgm:pt modelId="{0C21C22D-D3C2-454B-A187-633B07FE1525}" type="pres">
      <dgm:prSet presAssocID="{C6C14FC9-2931-44BD-8710-3ED65241D8ED}" presName="FourConn_1-2" presStyleLbl="fgAccFollowNode1" presStyleIdx="0" presStyleCnt="3">
        <dgm:presLayoutVars>
          <dgm:bulletEnabled val="1"/>
        </dgm:presLayoutVars>
      </dgm:prSet>
      <dgm:spPr/>
      <dgm:t>
        <a:bodyPr/>
        <a:lstStyle/>
        <a:p>
          <a:endParaRPr lang="en-US"/>
        </a:p>
      </dgm:t>
    </dgm:pt>
    <dgm:pt modelId="{4870AE8C-2AF8-4B4E-B79E-29DA85840580}" type="pres">
      <dgm:prSet presAssocID="{C6C14FC9-2931-44BD-8710-3ED65241D8ED}" presName="FourConn_2-3" presStyleLbl="fgAccFollowNode1" presStyleIdx="1" presStyleCnt="3">
        <dgm:presLayoutVars>
          <dgm:bulletEnabled val="1"/>
        </dgm:presLayoutVars>
      </dgm:prSet>
      <dgm:spPr/>
      <dgm:t>
        <a:bodyPr/>
        <a:lstStyle/>
        <a:p>
          <a:endParaRPr lang="en-US"/>
        </a:p>
      </dgm:t>
    </dgm:pt>
    <dgm:pt modelId="{2C8B03DE-7BE6-E040-BDF5-B2941A44D1A5}" type="pres">
      <dgm:prSet presAssocID="{C6C14FC9-2931-44BD-8710-3ED65241D8ED}" presName="FourConn_3-4" presStyleLbl="fgAccFollowNode1" presStyleIdx="2" presStyleCnt="3">
        <dgm:presLayoutVars>
          <dgm:bulletEnabled val="1"/>
        </dgm:presLayoutVars>
      </dgm:prSet>
      <dgm:spPr/>
      <dgm:t>
        <a:bodyPr/>
        <a:lstStyle/>
        <a:p>
          <a:endParaRPr lang="en-US"/>
        </a:p>
      </dgm:t>
    </dgm:pt>
    <dgm:pt modelId="{71DEF9F2-3372-5F47-8FF1-D524A634A1C5}" type="pres">
      <dgm:prSet presAssocID="{C6C14FC9-2931-44BD-8710-3ED65241D8ED}" presName="FourNodes_1_text" presStyleLbl="node1" presStyleIdx="3" presStyleCnt="4">
        <dgm:presLayoutVars>
          <dgm:bulletEnabled val="1"/>
        </dgm:presLayoutVars>
      </dgm:prSet>
      <dgm:spPr/>
      <dgm:t>
        <a:bodyPr/>
        <a:lstStyle/>
        <a:p>
          <a:endParaRPr lang="en-US"/>
        </a:p>
      </dgm:t>
    </dgm:pt>
    <dgm:pt modelId="{3868A73D-4A49-854D-81C4-00494AD855EA}" type="pres">
      <dgm:prSet presAssocID="{C6C14FC9-2931-44BD-8710-3ED65241D8ED}" presName="FourNodes_2_text" presStyleLbl="node1" presStyleIdx="3" presStyleCnt="4">
        <dgm:presLayoutVars>
          <dgm:bulletEnabled val="1"/>
        </dgm:presLayoutVars>
      </dgm:prSet>
      <dgm:spPr/>
      <dgm:t>
        <a:bodyPr/>
        <a:lstStyle/>
        <a:p>
          <a:endParaRPr lang="en-US"/>
        </a:p>
      </dgm:t>
    </dgm:pt>
    <dgm:pt modelId="{643E4D8D-46D1-EE44-9C35-DBACF5A66DF7}" type="pres">
      <dgm:prSet presAssocID="{C6C14FC9-2931-44BD-8710-3ED65241D8ED}" presName="FourNodes_3_text" presStyleLbl="node1" presStyleIdx="3" presStyleCnt="4">
        <dgm:presLayoutVars>
          <dgm:bulletEnabled val="1"/>
        </dgm:presLayoutVars>
      </dgm:prSet>
      <dgm:spPr/>
      <dgm:t>
        <a:bodyPr/>
        <a:lstStyle/>
        <a:p>
          <a:endParaRPr lang="en-US"/>
        </a:p>
      </dgm:t>
    </dgm:pt>
    <dgm:pt modelId="{53333554-D63D-8346-A470-7FFC210B2D1E}" type="pres">
      <dgm:prSet presAssocID="{C6C14FC9-2931-44BD-8710-3ED65241D8ED}" presName="FourNodes_4_text" presStyleLbl="node1" presStyleIdx="3" presStyleCnt="4">
        <dgm:presLayoutVars>
          <dgm:bulletEnabled val="1"/>
        </dgm:presLayoutVars>
      </dgm:prSet>
      <dgm:spPr/>
      <dgm:t>
        <a:bodyPr/>
        <a:lstStyle/>
        <a:p>
          <a:endParaRPr lang="en-US"/>
        </a:p>
      </dgm:t>
    </dgm:pt>
  </dgm:ptLst>
  <dgm:cxnLst>
    <dgm:cxn modelId="{AABEDC5E-6C10-4972-96B0-CAAAA012184F}" srcId="{C6C14FC9-2931-44BD-8710-3ED65241D8ED}" destId="{6270D834-A94A-402E-8582-B4DC2D2CDD3D}" srcOrd="3" destOrd="0" parTransId="{F372E27B-9C8A-4469-A717-ABD99711B723}" sibTransId="{18C32F33-E4E5-4C60-B4DE-358E2F24E898}"/>
    <dgm:cxn modelId="{A8010514-DF06-A346-8479-E477332A7CB3}" type="presOf" srcId="{F6AE465B-BC3D-47E3-A7CC-10D128DA15CE}" destId="{4AC1B53B-6364-1B43-8246-D28FAC68670F}" srcOrd="0" destOrd="0" presId="urn:microsoft.com/office/officeart/2005/8/layout/vProcess5"/>
    <dgm:cxn modelId="{02D0CB45-657B-4B9D-B494-EEE6D91BE9A7}" srcId="{C6C14FC9-2931-44BD-8710-3ED65241D8ED}" destId="{004EF7F7-4C31-4033-8B2C-1F88B288FBDB}" srcOrd="1" destOrd="0" parTransId="{495BAFAC-9B1A-4F08-8F56-4CD63B81ED28}" sibTransId="{DFE0F880-6807-4EB5-A2D1-A8FA90C0E8F1}"/>
    <dgm:cxn modelId="{CAD9189E-0763-9C49-8492-DB9055C190CA}" type="presOf" srcId="{C6C14FC9-2931-44BD-8710-3ED65241D8ED}" destId="{BC7575FD-AEDA-3D4D-A79C-5BC0DFD394AC}" srcOrd="0" destOrd="0" presId="urn:microsoft.com/office/officeart/2005/8/layout/vProcess5"/>
    <dgm:cxn modelId="{1725C0D5-5B4B-A345-A795-CE383EBA3337}" type="presOf" srcId="{18971B46-ED99-4C0E-9FC9-BAA6F5D3110C}" destId="{71DEF9F2-3372-5F47-8FF1-D524A634A1C5}" srcOrd="1" destOrd="0" presId="urn:microsoft.com/office/officeart/2005/8/layout/vProcess5"/>
    <dgm:cxn modelId="{B0D7EAFB-CBBE-9D4B-86FF-76D603707234}" type="presOf" srcId="{004EF7F7-4C31-4033-8B2C-1F88B288FBDB}" destId="{048F0B27-C360-E547-919F-950ED4BAFEF8}" srcOrd="0" destOrd="0" presId="urn:microsoft.com/office/officeart/2005/8/layout/vProcess5"/>
    <dgm:cxn modelId="{8D3E7734-C5A0-9941-8EA7-683C094E11A8}" type="presOf" srcId="{6270D834-A94A-402E-8582-B4DC2D2CDD3D}" destId="{1A51FCD0-A29C-304F-8E8E-0533C0954D0A}" srcOrd="0" destOrd="0" presId="urn:microsoft.com/office/officeart/2005/8/layout/vProcess5"/>
    <dgm:cxn modelId="{E7D8F8CF-643F-8B47-B2FC-1054CBD3125C}" type="presOf" srcId="{613D6406-F588-4649-99AA-B40D359BBFC6}" destId="{0C21C22D-D3C2-454B-A187-633B07FE1525}" srcOrd="0" destOrd="0" presId="urn:microsoft.com/office/officeart/2005/8/layout/vProcess5"/>
    <dgm:cxn modelId="{E06F3764-3FED-45CE-AA45-3866849DEFC3}" srcId="{C6C14FC9-2931-44BD-8710-3ED65241D8ED}" destId="{F6AE465B-BC3D-47E3-A7CC-10D128DA15CE}" srcOrd="2" destOrd="0" parTransId="{2F931427-FE2A-4C3C-80C1-876BD8BDC740}" sibTransId="{B702646E-4F6B-4342-904D-9C8ED39D1B9B}"/>
    <dgm:cxn modelId="{738B85DC-B878-4AEC-8525-B82B12AED1B7}" srcId="{C6C14FC9-2931-44BD-8710-3ED65241D8ED}" destId="{18971B46-ED99-4C0E-9FC9-BAA6F5D3110C}" srcOrd="0" destOrd="0" parTransId="{B88E55DC-C5D4-42DA-A6C3-E0444763896E}" sibTransId="{613D6406-F588-4649-99AA-B40D359BBFC6}"/>
    <dgm:cxn modelId="{5C93CFC4-2D8B-0741-9287-9A5087330DFB}" type="presOf" srcId="{DFE0F880-6807-4EB5-A2D1-A8FA90C0E8F1}" destId="{4870AE8C-2AF8-4B4E-B79E-29DA85840580}" srcOrd="0" destOrd="0" presId="urn:microsoft.com/office/officeart/2005/8/layout/vProcess5"/>
    <dgm:cxn modelId="{34AFF6BA-81FB-E845-AB99-FCE6940186E1}" type="presOf" srcId="{004EF7F7-4C31-4033-8B2C-1F88B288FBDB}" destId="{3868A73D-4A49-854D-81C4-00494AD855EA}" srcOrd="1" destOrd="0" presId="urn:microsoft.com/office/officeart/2005/8/layout/vProcess5"/>
    <dgm:cxn modelId="{B98B5B0A-E042-1F4B-B437-0E3E2B8982B8}" type="presOf" srcId="{18971B46-ED99-4C0E-9FC9-BAA6F5D3110C}" destId="{F3DD66BF-415D-FC4E-B7DF-B6F4F7A9F1A0}" srcOrd="0" destOrd="0" presId="urn:microsoft.com/office/officeart/2005/8/layout/vProcess5"/>
    <dgm:cxn modelId="{B150C536-2A5D-DC45-A8F4-99105060AA31}" type="presOf" srcId="{B702646E-4F6B-4342-904D-9C8ED39D1B9B}" destId="{2C8B03DE-7BE6-E040-BDF5-B2941A44D1A5}" srcOrd="0" destOrd="0" presId="urn:microsoft.com/office/officeart/2005/8/layout/vProcess5"/>
    <dgm:cxn modelId="{C2E0D1CE-06D5-4F42-8C58-A42135CBC0FB}" type="presOf" srcId="{6270D834-A94A-402E-8582-B4DC2D2CDD3D}" destId="{53333554-D63D-8346-A470-7FFC210B2D1E}" srcOrd="1" destOrd="0" presId="urn:microsoft.com/office/officeart/2005/8/layout/vProcess5"/>
    <dgm:cxn modelId="{C473CD8D-6A93-0747-82E4-074C42BD9733}" type="presOf" srcId="{F6AE465B-BC3D-47E3-A7CC-10D128DA15CE}" destId="{643E4D8D-46D1-EE44-9C35-DBACF5A66DF7}" srcOrd="1" destOrd="0" presId="urn:microsoft.com/office/officeart/2005/8/layout/vProcess5"/>
    <dgm:cxn modelId="{FF9E49BD-D93B-4745-8FC7-C4CB2C503B1E}" type="presParOf" srcId="{BC7575FD-AEDA-3D4D-A79C-5BC0DFD394AC}" destId="{F7CA99BF-B354-CB4C-BD55-ABF04497EFA4}" srcOrd="0" destOrd="0" presId="urn:microsoft.com/office/officeart/2005/8/layout/vProcess5"/>
    <dgm:cxn modelId="{A2DFD451-ACE4-5340-BBD9-27A440F45D83}" type="presParOf" srcId="{BC7575FD-AEDA-3D4D-A79C-5BC0DFD394AC}" destId="{F3DD66BF-415D-FC4E-B7DF-B6F4F7A9F1A0}" srcOrd="1" destOrd="0" presId="urn:microsoft.com/office/officeart/2005/8/layout/vProcess5"/>
    <dgm:cxn modelId="{BE7D91C8-8E16-8543-AB1D-336C8C7C6086}" type="presParOf" srcId="{BC7575FD-AEDA-3D4D-A79C-5BC0DFD394AC}" destId="{048F0B27-C360-E547-919F-950ED4BAFEF8}" srcOrd="2" destOrd="0" presId="urn:microsoft.com/office/officeart/2005/8/layout/vProcess5"/>
    <dgm:cxn modelId="{E469D26D-48B5-1F40-A6CE-8CAC714F515B}" type="presParOf" srcId="{BC7575FD-AEDA-3D4D-A79C-5BC0DFD394AC}" destId="{4AC1B53B-6364-1B43-8246-D28FAC68670F}" srcOrd="3" destOrd="0" presId="urn:microsoft.com/office/officeart/2005/8/layout/vProcess5"/>
    <dgm:cxn modelId="{2271A584-0BDF-A641-8C38-4B5DA6933796}" type="presParOf" srcId="{BC7575FD-AEDA-3D4D-A79C-5BC0DFD394AC}" destId="{1A51FCD0-A29C-304F-8E8E-0533C0954D0A}" srcOrd="4" destOrd="0" presId="urn:microsoft.com/office/officeart/2005/8/layout/vProcess5"/>
    <dgm:cxn modelId="{C5186897-69E9-0C4E-A797-926C3695B581}" type="presParOf" srcId="{BC7575FD-AEDA-3D4D-A79C-5BC0DFD394AC}" destId="{0C21C22D-D3C2-454B-A187-633B07FE1525}" srcOrd="5" destOrd="0" presId="urn:microsoft.com/office/officeart/2005/8/layout/vProcess5"/>
    <dgm:cxn modelId="{E1B8D83A-D0EE-A441-B068-AC21551BC0B7}" type="presParOf" srcId="{BC7575FD-AEDA-3D4D-A79C-5BC0DFD394AC}" destId="{4870AE8C-2AF8-4B4E-B79E-29DA85840580}" srcOrd="6" destOrd="0" presId="urn:microsoft.com/office/officeart/2005/8/layout/vProcess5"/>
    <dgm:cxn modelId="{969A78DD-3472-9D43-AA58-BD761EA3146F}" type="presParOf" srcId="{BC7575FD-AEDA-3D4D-A79C-5BC0DFD394AC}" destId="{2C8B03DE-7BE6-E040-BDF5-B2941A44D1A5}" srcOrd="7" destOrd="0" presId="urn:microsoft.com/office/officeart/2005/8/layout/vProcess5"/>
    <dgm:cxn modelId="{E38C492E-AFCB-3242-AC84-11E409E7F2E7}" type="presParOf" srcId="{BC7575FD-AEDA-3D4D-A79C-5BC0DFD394AC}" destId="{71DEF9F2-3372-5F47-8FF1-D524A634A1C5}" srcOrd="8" destOrd="0" presId="urn:microsoft.com/office/officeart/2005/8/layout/vProcess5"/>
    <dgm:cxn modelId="{254E7CE0-6DDC-0643-81EC-AC1D4F63CDFA}" type="presParOf" srcId="{BC7575FD-AEDA-3D4D-A79C-5BC0DFD394AC}" destId="{3868A73D-4A49-854D-81C4-00494AD855EA}" srcOrd="9" destOrd="0" presId="urn:microsoft.com/office/officeart/2005/8/layout/vProcess5"/>
    <dgm:cxn modelId="{671F10FB-B79B-194E-A138-27FE6F105A8E}" type="presParOf" srcId="{BC7575FD-AEDA-3D4D-A79C-5BC0DFD394AC}" destId="{643E4D8D-46D1-EE44-9C35-DBACF5A66DF7}" srcOrd="10" destOrd="0" presId="urn:microsoft.com/office/officeart/2005/8/layout/vProcess5"/>
    <dgm:cxn modelId="{7B7513F0-A4A9-A046-AFB2-3D0888B018AC}" type="presParOf" srcId="{BC7575FD-AEDA-3D4D-A79C-5BC0DFD394AC}" destId="{53333554-D63D-8346-A470-7FFC210B2D1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97902-7084-1A48-B936-67CCFFA0BBB6}">
      <dsp:nvSpPr>
        <dsp:cNvPr id="0" name=""/>
        <dsp:cNvSpPr/>
      </dsp:nvSpPr>
      <dsp:spPr>
        <a:xfrm>
          <a:off x="0" y="558920"/>
          <a:ext cx="2893218" cy="18371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E305176-AFA1-DA46-93B6-DE756E6CF0DD}">
      <dsp:nvSpPr>
        <dsp:cNvPr id="0" name=""/>
        <dsp:cNvSpPr/>
      </dsp:nvSpPr>
      <dsp:spPr>
        <a:xfrm>
          <a:off x="321468" y="864315"/>
          <a:ext cx="2893218" cy="18371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COVID-19 is highly transmissible and can be spread by people who don’t know they have the disease and/or are not symptomatic.</a:t>
          </a:r>
        </a:p>
      </dsp:txBody>
      <dsp:txXfrm>
        <a:off x="375278" y="918125"/>
        <a:ext cx="2785598" cy="1729573"/>
      </dsp:txXfrm>
    </dsp:sp>
    <dsp:sp modelId="{AC682483-1EAC-5544-A2E2-8B9AA352A153}">
      <dsp:nvSpPr>
        <dsp:cNvPr id="0" name=""/>
        <dsp:cNvSpPr/>
      </dsp:nvSpPr>
      <dsp:spPr>
        <a:xfrm>
          <a:off x="3536156" y="558920"/>
          <a:ext cx="2893218" cy="18371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0125915-BA3D-224E-8F88-F4451EAF88AE}">
      <dsp:nvSpPr>
        <dsp:cNvPr id="0" name=""/>
        <dsp:cNvSpPr/>
      </dsp:nvSpPr>
      <dsp:spPr>
        <a:xfrm>
          <a:off x="3857625" y="864315"/>
          <a:ext cx="2893218" cy="18371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Universal precautions are required to prevent the transmission even for those who are not exhibiting or at higher risk. </a:t>
          </a:r>
        </a:p>
      </dsp:txBody>
      <dsp:txXfrm>
        <a:off x="3911435" y="918125"/>
        <a:ext cx="2785598" cy="1729573"/>
      </dsp:txXfrm>
    </dsp:sp>
    <dsp:sp modelId="{B244873A-BC26-E744-8060-94511ECBECE1}">
      <dsp:nvSpPr>
        <dsp:cNvPr id="0" name=""/>
        <dsp:cNvSpPr/>
      </dsp:nvSpPr>
      <dsp:spPr>
        <a:xfrm>
          <a:off x="7072312" y="558920"/>
          <a:ext cx="2893218" cy="18371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0886E12-AB84-F146-A226-2C24C085FF88}">
      <dsp:nvSpPr>
        <dsp:cNvPr id="0" name=""/>
        <dsp:cNvSpPr/>
      </dsp:nvSpPr>
      <dsp:spPr>
        <a:xfrm>
          <a:off x="7393781" y="864315"/>
          <a:ext cx="2893218" cy="18371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Individual responsibility for implementing recommended personal-level actions is of utmost importance.</a:t>
          </a:r>
        </a:p>
      </dsp:txBody>
      <dsp:txXfrm>
        <a:off x="7447591" y="918125"/>
        <a:ext cx="2785598" cy="1729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66BF-415D-FC4E-B7DF-B6F4F7A9F1A0}">
      <dsp:nvSpPr>
        <dsp:cNvPr id="0" name=""/>
        <dsp:cNvSpPr/>
      </dsp:nvSpPr>
      <dsp:spPr>
        <a:xfrm>
          <a:off x="0" y="-83330"/>
          <a:ext cx="8229600" cy="11782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Social distancing practices, which involve limiting direct physical contact with others to help stop or slow the spread of the virus, will include staying at least six (6) feet apart, avoiding groups and staying out of crowded spaces. </a:t>
          </a:r>
        </a:p>
      </dsp:txBody>
      <dsp:txXfrm>
        <a:off x="34509" y="-48821"/>
        <a:ext cx="7226961" cy="1109211"/>
      </dsp:txXfrm>
    </dsp:sp>
    <dsp:sp modelId="{048F0B27-C360-E547-919F-950ED4BAFEF8}">
      <dsp:nvSpPr>
        <dsp:cNvPr id="0" name=""/>
        <dsp:cNvSpPr/>
      </dsp:nvSpPr>
      <dsp:spPr>
        <a:xfrm>
          <a:off x="689229" y="1081855"/>
          <a:ext cx="8229600" cy="8449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Classrooms, conference rooms, auditoriums, stadiums, etc. will be configured to promote social distancing.</a:t>
          </a:r>
        </a:p>
      </dsp:txBody>
      <dsp:txXfrm>
        <a:off x="713975" y="1106601"/>
        <a:ext cx="6941690" cy="795413"/>
      </dsp:txXfrm>
    </dsp:sp>
    <dsp:sp modelId="{4AC1B53B-6364-1B43-8246-D28FAC68670F}">
      <dsp:nvSpPr>
        <dsp:cNvPr id="0" name=""/>
        <dsp:cNvSpPr/>
      </dsp:nvSpPr>
      <dsp:spPr>
        <a:xfrm>
          <a:off x="1368171" y="2080380"/>
          <a:ext cx="8229600" cy="8449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Directional signage will be posted to promote one-way paths, where practical.</a:t>
          </a:r>
        </a:p>
      </dsp:txBody>
      <dsp:txXfrm>
        <a:off x="1392917" y="2105126"/>
        <a:ext cx="6951977" cy="795413"/>
      </dsp:txXfrm>
    </dsp:sp>
    <dsp:sp modelId="{1A51FCD0-A29C-304F-8E8E-0533C0954D0A}">
      <dsp:nvSpPr>
        <dsp:cNvPr id="0" name=""/>
        <dsp:cNvSpPr/>
      </dsp:nvSpPr>
      <dsp:spPr>
        <a:xfrm>
          <a:off x="2057399" y="3078905"/>
          <a:ext cx="8229600" cy="8449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Visual cues will be placed in areas where lines are required to maintain social distancing. </a:t>
          </a:r>
        </a:p>
      </dsp:txBody>
      <dsp:txXfrm>
        <a:off x="2082145" y="3103651"/>
        <a:ext cx="6941690" cy="795413"/>
      </dsp:txXfrm>
    </dsp:sp>
    <dsp:sp modelId="{0C21C22D-D3C2-454B-A187-633B07FE1525}">
      <dsp:nvSpPr>
        <dsp:cNvPr id="0" name=""/>
        <dsp:cNvSpPr/>
      </dsp:nvSpPr>
      <dsp:spPr>
        <a:xfrm>
          <a:off x="7680411" y="730451"/>
          <a:ext cx="549188" cy="5491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803978" y="730451"/>
        <a:ext cx="302054" cy="413264"/>
      </dsp:txXfrm>
    </dsp:sp>
    <dsp:sp modelId="{4870AE8C-2AF8-4B4E-B79E-29DA85840580}">
      <dsp:nvSpPr>
        <dsp:cNvPr id="0" name=""/>
        <dsp:cNvSpPr/>
      </dsp:nvSpPr>
      <dsp:spPr>
        <a:xfrm>
          <a:off x="8369640" y="1728976"/>
          <a:ext cx="549188" cy="5491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8493207" y="1728976"/>
        <a:ext cx="302054" cy="413264"/>
      </dsp:txXfrm>
    </dsp:sp>
    <dsp:sp modelId="{2C8B03DE-7BE6-E040-BDF5-B2941A44D1A5}">
      <dsp:nvSpPr>
        <dsp:cNvPr id="0" name=""/>
        <dsp:cNvSpPr/>
      </dsp:nvSpPr>
      <dsp:spPr>
        <a:xfrm>
          <a:off x="9048582" y="2727501"/>
          <a:ext cx="549188" cy="5491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9172149" y="2727501"/>
        <a:ext cx="302054" cy="4132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8A445-5558-4449-9DF3-8EEAEDD938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34A98F-C81B-5E43-B628-921FF4B5EC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B1CED-BBCC-CC47-A076-726FEE660A1D}" type="datetimeFigureOut">
              <a:rPr lang="en-US" smtClean="0"/>
              <a:t>6/4/2020</a:t>
            </a:fld>
            <a:endParaRPr lang="en-US"/>
          </a:p>
        </p:txBody>
      </p:sp>
      <p:sp>
        <p:nvSpPr>
          <p:cNvPr id="4" name="Footer Placeholder 3">
            <a:extLst>
              <a:ext uri="{FF2B5EF4-FFF2-40B4-BE49-F238E27FC236}">
                <a16:creationId xmlns:a16="http://schemas.microsoft.com/office/drawing/2014/main" id="{2FF60DD8-5E58-8D4A-A979-73CD5394E1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15FB1A-06FD-E345-910F-9E3110383C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F81C4C-E9ED-B046-AA44-551BE7F59700}" type="slidenum">
              <a:rPr lang="en-US" smtClean="0"/>
              <a:t>‹#›</a:t>
            </a:fld>
            <a:endParaRPr lang="en-US"/>
          </a:p>
        </p:txBody>
      </p:sp>
    </p:spTree>
    <p:extLst>
      <p:ext uri="{BB962C8B-B14F-4D97-AF65-F5344CB8AC3E}">
        <p14:creationId xmlns:p14="http://schemas.microsoft.com/office/powerpoint/2010/main" val="233302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63988-4FE8-2E4D-BB69-0AEF97854ADC}"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9317-7393-CE42-8571-143524D75DA5}" type="slidenum">
              <a:rPr lang="en-US" smtClean="0"/>
              <a:t>‹#›</a:t>
            </a:fld>
            <a:endParaRPr lang="en-US"/>
          </a:p>
        </p:txBody>
      </p:sp>
    </p:spTree>
    <p:extLst>
      <p:ext uri="{BB962C8B-B14F-4D97-AF65-F5344CB8AC3E}">
        <p14:creationId xmlns:p14="http://schemas.microsoft.com/office/powerpoint/2010/main" val="148857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09317-7393-CE42-8571-143524D75DA5}" type="slidenum">
              <a:rPr lang="en-US" smtClean="0"/>
              <a:t>27</a:t>
            </a:fld>
            <a:endParaRPr lang="en-US"/>
          </a:p>
        </p:txBody>
      </p:sp>
    </p:spTree>
    <p:extLst>
      <p:ext uri="{BB962C8B-B14F-4D97-AF65-F5344CB8AC3E}">
        <p14:creationId xmlns:p14="http://schemas.microsoft.com/office/powerpoint/2010/main" val="1077821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A5CDC5-DBD5-4B36-9AD2-DD23611F4B92}"/>
              </a:ext>
            </a:extLst>
          </p:cNvPr>
          <p:cNvGrpSpPr/>
          <p:nvPr userDrawn="1"/>
        </p:nvGrpSpPr>
        <p:grpSpPr>
          <a:xfrm>
            <a:off x="1588" y="-3175"/>
            <a:ext cx="12188825" cy="6864350"/>
            <a:chOff x="1588" y="-3175"/>
            <a:chExt cx="12188825" cy="6864350"/>
          </a:xfrm>
        </p:grpSpPr>
        <p:sp>
          <p:nvSpPr>
            <p:cNvPr id="8" name="Freeform 859">
              <a:extLst>
                <a:ext uri="{FF2B5EF4-FFF2-40B4-BE49-F238E27FC236}">
                  <a16:creationId xmlns:a16="http://schemas.microsoft.com/office/drawing/2014/main" id="{4D26CF7E-4C7B-49D0-8443-6EC2AE76467B}"/>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8819B83F-9D39-4D36-A35F-ED39803ABD12}"/>
                </a:ext>
              </a:extLst>
            </p:cNvPr>
            <p:cNvSpPr/>
            <p:nvPr userDrawn="1"/>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3224DE4A-E96B-4CEE-972F-3DA3B29A2B4F}"/>
              </a:ext>
            </a:extLst>
          </p:cNvPr>
          <p:cNvSpPr/>
          <p:nvPr/>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719702" y="1384706"/>
            <a:ext cx="10515600" cy="2014537"/>
          </a:xfrm>
          <a:prstGeom prst="rect">
            <a:avLst/>
          </a:prstGeom>
        </p:spPr>
        <p:txBody>
          <a:bodyPr lIns="0" rIns="0" anchor="b"/>
          <a:lstStyle>
            <a:lvl1pPr algn="l">
              <a:lnSpc>
                <a:spcPct val="65000"/>
              </a:lnSpc>
              <a:defRPr sz="6000" b="1" i="0" cap="all" baseline="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a:t>
            </a:r>
          </a:p>
        </p:txBody>
      </p:sp>
      <p:pic>
        <p:nvPicPr>
          <p:cNvPr id="6" name="Picture 5">
            <a:extLst>
              <a:ext uri="{FF2B5EF4-FFF2-40B4-BE49-F238E27FC236}">
                <a16:creationId xmlns:a16="http://schemas.microsoft.com/office/drawing/2014/main" id="{CDE70856-5940-7244-AD52-CB2F99FFC98A}"/>
              </a:ext>
            </a:extLst>
          </p:cNvPr>
          <p:cNvPicPr>
            <a:picLocks noChangeAspect="1"/>
          </p:cNvPicPr>
          <p:nvPr userDrawn="1"/>
        </p:nvPicPr>
        <p:blipFill>
          <a:blip r:embed="rId2"/>
          <a:stretch>
            <a:fillRect/>
          </a:stretch>
        </p:blipFill>
        <p:spPr>
          <a:xfrm>
            <a:off x="719702" y="3399501"/>
            <a:ext cx="1209208" cy="870898"/>
          </a:xfrm>
          <a:prstGeom prst="rect">
            <a:avLst/>
          </a:prstGeom>
        </p:spPr>
      </p:pic>
      <p:pic>
        <p:nvPicPr>
          <p:cNvPr id="16" name="Picture 15">
            <a:extLst>
              <a:ext uri="{FF2B5EF4-FFF2-40B4-BE49-F238E27FC236}">
                <a16:creationId xmlns:a16="http://schemas.microsoft.com/office/drawing/2014/main" id="{BD9920EB-BD7B-45F5-82C3-AE90C3AFCAE6}"/>
              </a:ext>
            </a:extLst>
          </p:cNvPr>
          <p:cNvPicPr>
            <a:picLocks noChangeAspect="1"/>
          </p:cNvPicPr>
          <p:nvPr/>
        </p:nvPicPr>
        <p:blipFill>
          <a:blip r:embed="rId3"/>
          <a:stretch>
            <a:fillRect/>
          </a:stretch>
        </p:blipFill>
        <p:spPr>
          <a:xfrm>
            <a:off x="384510" y="6343470"/>
            <a:ext cx="2788920" cy="392188"/>
          </a:xfrm>
          <a:prstGeom prst="rect">
            <a:avLst/>
          </a:prstGeom>
        </p:spPr>
      </p:pic>
      <p:cxnSp>
        <p:nvCxnSpPr>
          <p:cNvPr id="10" name="Straight Connector 9">
            <a:extLst>
              <a:ext uri="{FF2B5EF4-FFF2-40B4-BE49-F238E27FC236}">
                <a16:creationId xmlns:a16="http://schemas.microsoft.com/office/drawing/2014/main" id="{731222B2-C30E-49CE-84EB-CB863675335A}"/>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2079EBBC-6E37-4B6F-96B9-0FF689F64378}"/>
              </a:ext>
            </a:extLst>
          </p:cNvPr>
          <p:cNvPicPr>
            <a:picLocks noChangeAspect="1"/>
          </p:cNvPicPr>
          <p:nvPr userDrawn="1"/>
        </p:nvPicPr>
        <p:blipFill>
          <a:blip r:embed="rId3"/>
          <a:stretch>
            <a:fillRect/>
          </a:stretch>
        </p:blipFill>
        <p:spPr>
          <a:xfrm>
            <a:off x="384510" y="6343470"/>
            <a:ext cx="2788920" cy="392188"/>
          </a:xfrm>
          <a:prstGeom prst="rect">
            <a:avLst/>
          </a:prstGeom>
        </p:spPr>
      </p:pic>
      <p:sp>
        <p:nvSpPr>
          <p:cNvPr id="13" name="Text Placeholder 5">
            <a:extLst>
              <a:ext uri="{FF2B5EF4-FFF2-40B4-BE49-F238E27FC236}">
                <a16:creationId xmlns:a16="http://schemas.microsoft.com/office/drawing/2014/main" id="{1DBE84D2-13EF-B24E-8304-93296585B1B6}"/>
              </a:ext>
            </a:extLst>
          </p:cNvPr>
          <p:cNvSpPr>
            <a:spLocks noGrp="1"/>
          </p:cNvSpPr>
          <p:nvPr>
            <p:ph type="body" sz="quarter" idx="10" hasCustomPrompt="1"/>
          </p:nvPr>
        </p:nvSpPr>
        <p:spPr>
          <a:xfrm>
            <a:off x="720176" y="5014082"/>
            <a:ext cx="3544888" cy="225083"/>
          </a:xfrm>
          <a:prstGeom prst="rect">
            <a:avLst/>
          </a:prstGeom>
        </p:spPr>
        <p:txBody>
          <a:bodyPr lIns="0" rIns="0"/>
          <a:lstStyle>
            <a:lvl1pPr marL="0" indent="0">
              <a:buNone/>
              <a:defRPr sz="1600">
                <a:solidFill>
                  <a:schemeClr val="bg1"/>
                </a:solidFill>
                <a:latin typeface="+mn-lt"/>
              </a:defRPr>
            </a:lvl1pPr>
          </a:lstStyle>
          <a:p>
            <a:r>
              <a:rPr lang="en-US" dirty="0"/>
              <a:t>Presenter Name</a:t>
            </a:r>
          </a:p>
        </p:txBody>
      </p:sp>
      <p:sp>
        <p:nvSpPr>
          <p:cNvPr id="15" name="Text Placeholder 6">
            <a:extLst>
              <a:ext uri="{FF2B5EF4-FFF2-40B4-BE49-F238E27FC236}">
                <a16:creationId xmlns:a16="http://schemas.microsoft.com/office/drawing/2014/main" id="{676FED0A-7CDA-1848-873F-C0B199533AC6}"/>
              </a:ext>
            </a:extLst>
          </p:cNvPr>
          <p:cNvSpPr>
            <a:spLocks noGrp="1"/>
          </p:cNvSpPr>
          <p:nvPr>
            <p:ph type="body" sz="quarter" idx="11" hasCustomPrompt="1"/>
          </p:nvPr>
        </p:nvSpPr>
        <p:spPr>
          <a:xfrm>
            <a:off x="719702" y="521955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Presenter Title</a:t>
            </a:r>
          </a:p>
        </p:txBody>
      </p:sp>
      <p:sp>
        <p:nvSpPr>
          <p:cNvPr id="17" name="Text Placeholder 7">
            <a:extLst>
              <a:ext uri="{FF2B5EF4-FFF2-40B4-BE49-F238E27FC236}">
                <a16:creationId xmlns:a16="http://schemas.microsoft.com/office/drawing/2014/main" id="{1A0EEA11-9B6F-D546-AED8-D652003A77D9}"/>
              </a:ext>
            </a:extLst>
          </p:cNvPr>
          <p:cNvSpPr>
            <a:spLocks noGrp="1"/>
          </p:cNvSpPr>
          <p:nvPr>
            <p:ph type="body" sz="quarter" idx="12" hasCustomPrompt="1"/>
          </p:nvPr>
        </p:nvSpPr>
        <p:spPr>
          <a:xfrm>
            <a:off x="719702" y="543084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Presented to Lorem Ipsum</a:t>
            </a:r>
          </a:p>
        </p:txBody>
      </p:sp>
      <p:sp>
        <p:nvSpPr>
          <p:cNvPr id="18" name="Text Placeholder 8">
            <a:extLst>
              <a:ext uri="{FF2B5EF4-FFF2-40B4-BE49-F238E27FC236}">
                <a16:creationId xmlns:a16="http://schemas.microsoft.com/office/drawing/2014/main" id="{729E5133-F5DD-4240-A684-28F212676ACA}"/>
              </a:ext>
            </a:extLst>
          </p:cNvPr>
          <p:cNvSpPr>
            <a:spLocks noGrp="1"/>
          </p:cNvSpPr>
          <p:nvPr>
            <p:ph type="body" sz="quarter" idx="13" hasCustomPrompt="1"/>
          </p:nvPr>
        </p:nvSpPr>
        <p:spPr>
          <a:xfrm>
            <a:off x="719702" y="5662304"/>
            <a:ext cx="3545361" cy="290711"/>
          </a:xfrm>
          <a:prstGeom prst="rect">
            <a:avLst/>
          </a:prstGeom>
        </p:spPr>
        <p:txBody>
          <a:bodyPr lIns="0" rIns="0"/>
          <a:lstStyle>
            <a:lvl1pPr marL="0" indent="0">
              <a:buNone/>
              <a:defRPr sz="1600">
                <a:solidFill>
                  <a:schemeClr val="bg1"/>
                </a:solidFill>
                <a:latin typeface="+mn-lt"/>
              </a:defRPr>
            </a:lvl1pPr>
          </a:lstStyle>
          <a:p>
            <a:r>
              <a:rPr lang="en-US" dirty="0"/>
              <a:t>Date 00/00/00</a:t>
            </a:r>
          </a:p>
        </p:txBody>
      </p:sp>
    </p:spTree>
    <p:extLst>
      <p:ext uri="{BB962C8B-B14F-4D97-AF65-F5344CB8AC3E}">
        <p14:creationId xmlns:p14="http://schemas.microsoft.com/office/powerpoint/2010/main" val="1734376964"/>
      </p:ext>
    </p:extLst>
  </p:cSld>
  <p:clrMapOvr>
    <a:masterClrMapping/>
  </p:clrMapOvr>
  <p:extLst mod="1">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CDD8FA8-BF97-4692-A05A-47F2C907A6BD}"/>
              </a:ext>
            </a:extLst>
          </p:cNvPr>
          <p:cNvSpPr/>
          <p:nvPr/>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CB48358-8C6C-484E-B944-7B5E17AB52AB}"/>
              </a:ext>
            </a:extLst>
          </p:cNvPr>
          <p:cNvGrpSpPr/>
          <p:nvPr userDrawn="1"/>
        </p:nvGrpSpPr>
        <p:grpSpPr>
          <a:xfrm>
            <a:off x="1588" y="-3175"/>
            <a:ext cx="12188825" cy="6864350"/>
            <a:chOff x="1588" y="-3175"/>
            <a:chExt cx="12188825" cy="6864350"/>
          </a:xfrm>
        </p:grpSpPr>
        <p:sp>
          <p:nvSpPr>
            <p:cNvPr id="9" name="Freeform 859">
              <a:extLst>
                <a:ext uri="{FF2B5EF4-FFF2-40B4-BE49-F238E27FC236}">
                  <a16:creationId xmlns:a16="http://schemas.microsoft.com/office/drawing/2014/main" id="{F7DD2B9D-F5E6-470B-94A6-51B61F66D623}"/>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88E05693-CAC3-4D6A-A72E-2A410DC55C0C}"/>
                </a:ext>
              </a:extLst>
            </p:cNvPr>
            <p:cNvSpPr/>
            <p:nvPr userDrawn="1"/>
          </p:nvSpPr>
          <p:spPr>
            <a:xfrm>
              <a:off x="346668" y="381000"/>
              <a:ext cx="11435024" cy="5849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A9578B5F-2C11-9848-B79D-B1F72D7AEFC5}"/>
              </a:ext>
            </a:extLst>
          </p:cNvPr>
          <p:cNvSpPr>
            <a:spLocks noGrp="1"/>
          </p:cNvSpPr>
          <p:nvPr>
            <p:ph type="pic" sz="quarter" idx="10" hasCustomPrompt="1"/>
          </p:nvPr>
        </p:nvSpPr>
        <p:spPr>
          <a:xfrm>
            <a:off x="346668" y="382588"/>
            <a:ext cx="11435024" cy="5848350"/>
          </a:xfrm>
          <a:prstGeom prst="rect">
            <a:avLst/>
          </a:prstGeom>
        </p:spPr>
        <p:txBody>
          <a:bodyPr/>
          <a:lstStyle>
            <a:lvl1pPr marL="0" indent="0" algn="ctr">
              <a:lnSpc>
                <a:spcPct val="85000"/>
              </a:lnSpc>
              <a:spcBef>
                <a:spcPts val="0"/>
              </a:spcBef>
              <a:buNone/>
              <a:defRPr>
                <a:solidFill>
                  <a:schemeClr val="accent2"/>
                </a:solidFill>
              </a:defRPr>
            </a:lvl1pPr>
          </a:lstStyle>
          <a:p>
            <a:r>
              <a:rPr lang="en-US" dirty="0"/>
              <a:t>Go to Insert &gt; Pictures and select picture file. </a:t>
            </a:r>
            <a:br>
              <a:rPr lang="en-US" dirty="0"/>
            </a:br>
            <a:r>
              <a:rPr lang="en-US" dirty="0"/>
              <a:t>On Mac: Set transparency to 50%. </a:t>
            </a:r>
            <a:br>
              <a:rPr lang="en-US" dirty="0"/>
            </a:br>
            <a:r>
              <a:rPr lang="en-US" dirty="0"/>
              <a:t>On PC: Use Format Painter to transfer transparency </a:t>
            </a:r>
            <a:br>
              <a:rPr lang="en-US" dirty="0"/>
            </a:br>
            <a:r>
              <a:rPr lang="en-US" dirty="0"/>
              <a:t>from example image on slide 2 of this template.</a:t>
            </a:r>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FFD75BD8-BED2-4018-8831-227788DBD06A}"/>
              </a:ext>
            </a:extLst>
          </p:cNvPr>
          <p:cNvPicPr>
            <a:picLocks noChangeAspect="1"/>
          </p:cNvPicPr>
          <p:nvPr/>
        </p:nvPicPr>
        <p:blipFill>
          <a:blip r:embed="rId2"/>
          <a:stretch>
            <a:fillRect/>
          </a:stretch>
        </p:blipFill>
        <p:spPr>
          <a:xfrm>
            <a:off x="384510" y="6343470"/>
            <a:ext cx="2788920" cy="392188"/>
          </a:xfrm>
          <a:prstGeom prst="rect">
            <a:avLst/>
          </a:prstGeom>
        </p:spPr>
      </p:pic>
      <p:cxnSp>
        <p:nvCxnSpPr>
          <p:cNvPr id="13" name="Straight Connector 12">
            <a:extLst>
              <a:ext uri="{FF2B5EF4-FFF2-40B4-BE49-F238E27FC236}">
                <a16:creationId xmlns:a16="http://schemas.microsoft.com/office/drawing/2014/main" id="{A7543381-295A-4452-B9A3-6CB7FD08DB22}"/>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71C66F95-BD2D-4776-BC5D-9751A518E6EC}"/>
              </a:ext>
            </a:extLst>
          </p:cNvPr>
          <p:cNvPicPr>
            <a:picLocks noChangeAspect="1"/>
          </p:cNvPicPr>
          <p:nvPr userDrawn="1"/>
        </p:nvPicPr>
        <p:blipFill>
          <a:blip r:embed="rId2"/>
          <a:stretch>
            <a:fillRect/>
          </a:stretch>
        </p:blipFill>
        <p:spPr>
          <a:xfrm>
            <a:off x="384510" y="6343470"/>
            <a:ext cx="2788920" cy="392188"/>
          </a:xfrm>
          <a:prstGeom prst="rect">
            <a:avLst/>
          </a:prstGeom>
        </p:spPr>
      </p:pic>
      <p:sp>
        <p:nvSpPr>
          <p:cNvPr id="14" name="Title 1">
            <a:extLst>
              <a:ext uri="{FF2B5EF4-FFF2-40B4-BE49-F238E27FC236}">
                <a16:creationId xmlns:a16="http://schemas.microsoft.com/office/drawing/2014/main" id="{E0C92C78-E62E-BC49-B650-548A8017DEF3}"/>
              </a:ext>
            </a:extLst>
          </p:cNvPr>
          <p:cNvSpPr>
            <a:spLocks noGrp="1"/>
          </p:cNvSpPr>
          <p:nvPr>
            <p:ph type="ctrTitle" hasCustomPrompt="1"/>
          </p:nvPr>
        </p:nvSpPr>
        <p:spPr>
          <a:xfrm>
            <a:off x="719702" y="1384706"/>
            <a:ext cx="10515600" cy="2014537"/>
          </a:xfrm>
          <a:prstGeom prst="rect">
            <a:avLst/>
          </a:prstGeom>
        </p:spPr>
        <p:txBody>
          <a:bodyPr lIns="0" rIns="0" anchor="b"/>
          <a:lstStyle>
            <a:lvl1pPr algn="l">
              <a:lnSpc>
                <a:spcPct val="65000"/>
              </a:lnSpc>
              <a:defRPr sz="6000" b="1" i="0" cap="all" baseline="0">
                <a:solidFill>
                  <a:schemeClr val="bg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 w/ image</a:t>
            </a:r>
          </a:p>
        </p:txBody>
      </p:sp>
      <p:pic>
        <p:nvPicPr>
          <p:cNvPr id="15" name="Picture 14">
            <a:extLst>
              <a:ext uri="{FF2B5EF4-FFF2-40B4-BE49-F238E27FC236}">
                <a16:creationId xmlns:a16="http://schemas.microsoft.com/office/drawing/2014/main" id="{F114FBCE-07F0-564C-AF72-CFB5912CB3FE}"/>
              </a:ext>
            </a:extLst>
          </p:cNvPr>
          <p:cNvPicPr>
            <a:picLocks noChangeAspect="1"/>
          </p:cNvPicPr>
          <p:nvPr userDrawn="1"/>
        </p:nvPicPr>
        <p:blipFill>
          <a:blip r:embed="rId3"/>
          <a:stretch>
            <a:fillRect/>
          </a:stretch>
        </p:blipFill>
        <p:spPr>
          <a:xfrm>
            <a:off x="719702" y="3399501"/>
            <a:ext cx="1209208" cy="870898"/>
          </a:xfrm>
          <a:prstGeom prst="rect">
            <a:avLst/>
          </a:prstGeom>
        </p:spPr>
      </p:pic>
      <p:sp>
        <p:nvSpPr>
          <p:cNvPr id="17" name="Text Placeholder 5">
            <a:extLst>
              <a:ext uri="{FF2B5EF4-FFF2-40B4-BE49-F238E27FC236}">
                <a16:creationId xmlns:a16="http://schemas.microsoft.com/office/drawing/2014/main" id="{03964729-C203-3344-86EC-DECED1EFCC90}"/>
              </a:ext>
            </a:extLst>
          </p:cNvPr>
          <p:cNvSpPr>
            <a:spLocks noGrp="1"/>
          </p:cNvSpPr>
          <p:nvPr>
            <p:ph type="body" sz="quarter" idx="11" hasCustomPrompt="1"/>
          </p:nvPr>
        </p:nvSpPr>
        <p:spPr>
          <a:xfrm>
            <a:off x="720176" y="5014082"/>
            <a:ext cx="3544888" cy="225083"/>
          </a:xfrm>
          <a:prstGeom prst="rect">
            <a:avLst/>
          </a:prstGeom>
        </p:spPr>
        <p:txBody>
          <a:bodyPr lIns="0" rIns="0"/>
          <a:lstStyle>
            <a:lvl1pPr marL="0" indent="0">
              <a:buNone/>
              <a:defRPr sz="1600">
                <a:solidFill>
                  <a:schemeClr val="bg1"/>
                </a:solidFill>
                <a:latin typeface="+mn-lt"/>
              </a:defRPr>
            </a:lvl1pPr>
          </a:lstStyle>
          <a:p>
            <a:r>
              <a:rPr lang="en-US" dirty="0"/>
              <a:t>Presenter Name</a:t>
            </a:r>
          </a:p>
        </p:txBody>
      </p:sp>
      <p:sp>
        <p:nvSpPr>
          <p:cNvPr id="18" name="Text Placeholder 6">
            <a:extLst>
              <a:ext uri="{FF2B5EF4-FFF2-40B4-BE49-F238E27FC236}">
                <a16:creationId xmlns:a16="http://schemas.microsoft.com/office/drawing/2014/main" id="{787C45D3-75F9-7B4F-B7C0-F5C4D18A0023}"/>
              </a:ext>
            </a:extLst>
          </p:cNvPr>
          <p:cNvSpPr>
            <a:spLocks noGrp="1"/>
          </p:cNvSpPr>
          <p:nvPr>
            <p:ph type="body" sz="quarter" idx="12" hasCustomPrompt="1"/>
          </p:nvPr>
        </p:nvSpPr>
        <p:spPr>
          <a:xfrm>
            <a:off x="719702" y="521955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Presenter Title</a:t>
            </a:r>
          </a:p>
        </p:txBody>
      </p:sp>
      <p:sp>
        <p:nvSpPr>
          <p:cNvPr id="21" name="Text Placeholder 7">
            <a:extLst>
              <a:ext uri="{FF2B5EF4-FFF2-40B4-BE49-F238E27FC236}">
                <a16:creationId xmlns:a16="http://schemas.microsoft.com/office/drawing/2014/main" id="{E2108129-156C-824A-8480-3C9FD221CC5F}"/>
              </a:ext>
            </a:extLst>
          </p:cNvPr>
          <p:cNvSpPr>
            <a:spLocks noGrp="1"/>
          </p:cNvSpPr>
          <p:nvPr>
            <p:ph type="body" sz="quarter" idx="13" hasCustomPrompt="1"/>
          </p:nvPr>
        </p:nvSpPr>
        <p:spPr>
          <a:xfrm>
            <a:off x="719702" y="5430845"/>
            <a:ext cx="3545361" cy="264283"/>
          </a:xfrm>
          <a:prstGeom prst="rect">
            <a:avLst/>
          </a:prstGeom>
        </p:spPr>
        <p:txBody>
          <a:bodyPr lIns="0" rIns="0"/>
          <a:lstStyle>
            <a:lvl1pPr marL="0" indent="0">
              <a:buNone/>
              <a:defRPr sz="1600">
                <a:solidFill>
                  <a:schemeClr val="bg1"/>
                </a:solidFill>
                <a:latin typeface="+mn-lt"/>
              </a:defRPr>
            </a:lvl1pPr>
          </a:lstStyle>
          <a:p>
            <a:r>
              <a:rPr lang="en-US" dirty="0"/>
              <a:t>Presented to Lorem Ipsum</a:t>
            </a:r>
          </a:p>
        </p:txBody>
      </p:sp>
      <p:sp>
        <p:nvSpPr>
          <p:cNvPr id="22" name="Text Placeholder 8">
            <a:extLst>
              <a:ext uri="{FF2B5EF4-FFF2-40B4-BE49-F238E27FC236}">
                <a16:creationId xmlns:a16="http://schemas.microsoft.com/office/drawing/2014/main" id="{9506257A-82F7-D44F-884F-6DA1FCEB823A}"/>
              </a:ext>
            </a:extLst>
          </p:cNvPr>
          <p:cNvSpPr>
            <a:spLocks noGrp="1"/>
          </p:cNvSpPr>
          <p:nvPr>
            <p:ph type="body" sz="quarter" idx="14" hasCustomPrompt="1"/>
          </p:nvPr>
        </p:nvSpPr>
        <p:spPr>
          <a:xfrm>
            <a:off x="719702" y="5662304"/>
            <a:ext cx="3545361" cy="290711"/>
          </a:xfrm>
          <a:prstGeom prst="rect">
            <a:avLst/>
          </a:prstGeom>
        </p:spPr>
        <p:txBody>
          <a:bodyPr lIns="0" rIns="0"/>
          <a:lstStyle>
            <a:lvl1pPr marL="0" indent="0">
              <a:buNone/>
              <a:defRPr sz="1600">
                <a:solidFill>
                  <a:schemeClr val="bg1"/>
                </a:solidFill>
                <a:latin typeface="+mn-lt"/>
              </a:defRPr>
            </a:lvl1pPr>
          </a:lstStyle>
          <a:p>
            <a:r>
              <a:rPr lang="en-US" dirty="0"/>
              <a:t>Date 00/00/00</a:t>
            </a:r>
          </a:p>
        </p:txBody>
      </p:sp>
    </p:spTree>
    <p:extLst>
      <p:ext uri="{BB962C8B-B14F-4D97-AF65-F5344CB8AC3E}">
        <p14:creationId xmlns:p14="http://schemas.microsoft.com/office/powerpoint/2010/main" val="22195610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920B55-A2F1-4879-9B41-31B442109CDF}"/>
              </a:ext>
            </a:extLst>
          </p:cNvPr>
          <p:cNvGrpSpPr/>
          <p:nvPr userDrawn="1"/>
        </p:nvGrpSpPr>
        <p:grpSpPr>
          <a:xfrm>
            <a:off x="1588" y="-3175"/>
            <a:ext cx="12188825" cy="6864350"/>
            <a:chOff x="1588" y="-3175"/>
            <a:chExt cx="12188825" cy="6864350"/>
          </a:xfrm>
        </p:grpSpPr>
        <p:sp>
          <p:nvSpPr>
            <p:cNvPr id="8" name="Freeform 859">
              <a:extLst>
                <a:ext uri="{FF2B5EF4-FFF2-40B4-BE49-F238E27FC236}">
                  <a16:creationId xmlns:a16="http://schemas.microsoft.com/office/drawing/2014/main" id="{4C448F17-3341-488D-92B3-103B6333CF14}"/>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00A72F57-83C4-4BEB-B6CE-9D2071FA126C}"/>
                </a:ext>
              </a:extLst>
            </p:cNvPr>
            <p:cNvSpPr/>
            <p:nvPr userDrawn="1"/>
          </p:nvSpPr>
          <p:spPr>
            <a:xfrm>
              <a:off x="346668" y="381000"/>
              <a:ext cx="11435024" cy="58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BF32676-6178-426F-89C4-857D6564EA17}"/>
              </a:ext>
            </a:extLst>
          </p:cNvPr>
          <p:cNvSpPr/>
          <p:nvPr/>
        </p:nvSpPr>
        <p:spPr>
          <a:xfrm>
            <a:off x="346668" y="381000"/>
            <a:ext cx="11435024" cy="58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11" name="Title 1">
            <a:extLst>
              <a:ext uri="{FF2B5EF4-FFF2-40B4-BE49-F238E27FC236}">
                <a16:creationId xmlns:a16="http://schemas.microsoft.com/office/drawing/2014/main" id="{8A6D61C8-AE93-6F45-AD16-93DD81EC5561}"/>
              </a:ext>
            </a:extLst>
          </p:cNvPr>
          <p:cNvSpPr>
            <a:spLocks noGrp="1"/>
          </p:cNvSpPr>
          <p:nvPr>
            <p:ph type="ctrTitle" hasCustomPrompt="1"/>
          </p:nvPr>
        </p:nvSpPr>
        <p:spPr>
          <a:xfrm>
            <a:off x="720176" y="2099817"/>
            <a:ext cx="10515600" cy="2014537"/>
          </a:xfrm>
          <a:prstGeom prst="rect">
            <a:avLst/>
          </a:prstGeom>
        </p:spPr>
        <p:txBody>
          <a:bodyPr lIns="0" rIns="0" anchor="b"/>
          <a:lstStyle>
            <a:lvl1pPr algn="l">
              <a:lnSpc>
                <a:spcPct val="65000"/>
              </a:lnSpc>
              <a:defRPr sz="6000" b="1" i="0" cap="all" baseline="0">
                <a:solidFill>
                  <a:schemeClr val="accent1"/>
                </a:solidFill>
                <a:latin typeface="Franklin Gothic Heavy" panose="020B0603020102020204" pitchFamily="34" charset="0"/>
                <a:ea typeface="Tahoma" panose="020B0604030504040204" pitchFamily="34" charset="0"/>
                <a:cs typeface="Tahoma" panose="020B0604030504040204" pitchFamily="34" charset="0"/>
              </a:defRPr>
            </a:lvl1pPr>
          </a:lstStyle>
          <a:p>
            <a:r>
              <a:rPr lang="en-US" dirty="0"/>
              <a:t>MASTER TITLE </a:t>
            </a:r>
            <a:br>
              <a:rPr lang="en-US" dirty="0"/>
            </a:br>
            <a:r>
              <a:rPr lang="en-US" dirty="0"/>
              <a:t>SLIDE STYLE</a:t>
            </a:r>
          </a:p>
        </p:txBody>
      </p:sp>
      <p:pic>
        <p:nvPicPr>
          <p:cNvPr id="12" name="Picture 11">
            <a:extLst>
              <a:ext uri="{FF2B5EF4-FFF2-40B4-BE49-F238E27FC236}">
                <a16:creationId xmlns:a16="http://schemas.microsoft.com/office/drawing/2014/main" id="{60BA085D-C4D3-1B44-9829-1058877690AB}"/>
              </a:ext>
            </a:extLst>
          </p:cNvPr>
          <p:cNvPicPr>
            <a:picLocks noChangeAspect="1"/>
          </p:cNvPicPr>
          <p:nvPr/>
        </p:nvPicPr>
        <p:blipFill>
          <a:blip r:embed="rId2"/>
          <a:stretch>
            <a:fillRect/>
          </a:stretch>
        </p:blipFill>
        <p:spPr>
          <a:xfrm>
            <a:off x="720176" y="4114354"/>
            <a:ext cx="1209208" cy="871413"/>
          </a:xfrm>
          <a:prstGeom prst="rect">
            <a:avLst/>
          </a:prstGeom>
        </p:spPr>
      </p:pic>
      <p:pic>
        <p:nvPicPr>
          <p:cNvPr id="10" name="Picture 9">
            <a:extLst>
              <a:ext uri="{FF2B5EF4-FFF2-40B4-BE49-F238E27FC236}">
                <a16:creationId xmlns:a16="http://schemas.microsoft.com/office/drawing/2014/main" id="{84469A9B-07B8-46F1-A194-B1ECE6964DFC}"/>
              </a:ext>
            </a:extLst>
          </p:cNvPr>
          <p:cNvPicPr>
            <a:picLocks noChangeAspect="1"/>
          </p:cNvPicPr>
          <p:nvPr/>
        </p:nvPicPr>
        <p:blipFill>
          <a:blip r:embed="rId3"/>
          <a:stretch>
            <a:fillRect/>
          </a:stretch>
        </p:blipFill>
        <p:spPr>
          <a:xfrm>
            <a:off x="384510" y="6343470"/>
            <a:ext cx="2788920" cy="392188"/>
          </a:xfrm>
          <a:prstGeom prst="rect">
            <a:avLst/>
          </a:prstGeom>
        </p:spPr>
      </p:pic>
      <p:cxnSp>
        <p:nvCxnSpPr>
          <p:cNvPr id="15" name="Straight Connector 14">
            <a:extLst>
              <a:ext uri="{FF2B5EF4-FFF2-40B4-BE49-F238E27FC236}">
                <a16:creationId xmlns:a16="http://schemas.microsoft.com/office/drawing/2014/main" id="{D215CF15-5850-4035-A9C0-1365AB8CFDFC}"/>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52FC67E5-8967-45F5-95FB-AC953BC991BC}"/>
              </a:ext>
            </a:extLst>
          </p:cNvPr>
          <p:cNvPicPr>
            <a:picLocks noChangeAspect="1"/>
          </p:cNvPicPr>
          <p:nvPr userDrawn="1"/>
        </p:nvPicPr>
        <p:blipFill>
          <a:blip r:embed="rId3"/>
          <a:stretch>
            <a:fillRect/>
          </a:stretch>
        </p:blipFill>
        <p:spPr>
          <a:xfrm>
            <a:off x="384510" y="6343470"/>
            <a:ext cx="2788920" cy="392188"/>
          </a:xfrm>
          <a:prstGeom prst="rect">
            <a:avLst/>
          </a:prstGeom>
        </p:spPr>
      </p:pic>
    </p:spTree>
    <p:extLst>
      <p:ext uri="{BB962C8B-B14F-4D97-AF65-F5344CB8AC3E}">
        <p14:creationId xmlns:p14="http://schemas.microsoft.com/office/powerpoint/2010/main" val="7269784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pty Conten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2DDFDE7-375F-314B-9A1C-60025A97E48B}"/>
              </a:ext>
            </a:extLst>
          </p:cNvPr>
          <p:cNvSpPr>
            <a:spLocks noGrp="1"/>
          </p:cNvSpPr>
          <p:nvPr>
            <p:ph type="body" sz="quarter" idx="14" hasCustomPrompt="1"/>
          </p:nvPr>
        </p:nvSpPr>
        <p:spPr>
          <a:xfrm>
            <a:off x="6096000" y="1"/>
            <a:ext cx="5677689"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7" name="Slide Number Placeholder 7">
            <a:extLst>
              <a:ext uri="{FF2B5EF4-FFF2-40B4-BE49-F238E27FC236}">
                <a16:creationId xmlns:a16="http://schemas.microsoft.com/office/drawing/2014/main" id="{CFACAECB-AFA0-4049-8E85-0D6E590ABF71}"/>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05730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102870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solidFill>
                  <a:schemeClr val="tx1"/>
                </a:solidFill>
              </a:defRPr>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Text Placeholder 3">
            <a:extLst>
              <a:ext uri="{FF2B5EF4-FFF2-40B4-BE49-F238E27FC236}">
                <a16:creationId xmlns:a16="http://schemas.microsoft.com/office/drawing/2014/main" id="{E34C71EA-2D7E-D345-A1D9-583E57427CAB}"/>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9ABE7F86-52FE-4EEC-B4F0-9A83442B5DD5}"/>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04801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217"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Picture Placeholder 6">
            <a:extLst>
              <a:ext uri="{FF2B5EF4-FFF2-40B4-BE49-F238E27FC236}">
                <a16:creationId xmlns:a16="http://schemas.microsoft.com/office/drawing/2014/main" id="{DC79799D-58D1-4E48-9F48-17EB18722F80}"/>
              </a:ext>
            </a:extLst>
          </p:cNvPr>
          <p:cNvSpPr>
            <a:spLocks noGrp="1"/>
          </p:cNvSpPr>
          <p:nvPr>
            <p:ph type="pic" sz="quarter" idx="15"/>
          </p:nvPr>
        </p:nvSpPr>
        <p:spPr>
          <a:xfrm>
            <a:off x="7467600" y="2487168"/>
            <a:ext cx="3771900" cy="3264408"/>
          </a:xfrm>
          <a:prstGeom prst="rect">
            <a:avLst/>
          </a:prstGeom>
        </p:spPr>
        <p:txBody>
          <a:bodyPr/>
          <a:lstStyle>
            <a:lvl1pPr marL="0" indent="0" algn="ctr">
              <a:buNone/>
              <a:defRPr/>
            </a:lvl1pPr>
          </a:lstStyle>
          <a:p>
            <a:r>
              <a:rPr lang="en-US"/>
              <a:t>Click icon to add picture</a:t>
            </a:r>
          </a:p>
        </p:txBody>
      </p:sp>
      <p:sp>
        <p:nvSpPr>
          <p:cNvPr id="9" name="Text Placeholder 3">
            <a:extLst>
              <a:ext uri="{FF2B5EF4-FFF2-40B4-BE49-F238E27FC236}">
                <a16:creationId xmlns:a16="http://schemas.microsoft.com/office/drawing/2014/main" id="{CF70D4B3-0A4C-8648-9EAC-FABE0EF3A60E}"/>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807CD486-942D-4380-81DD-A0BAC7A57A27}"/>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57537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with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5" name="Table Placeholder 4">
            <a:extLst>
              <a:ext uri="{FF2B5EF4-FFF2-40B4-BE49-F238E27FC236}">
                <a16:creationId xmlns:a16="http://schemas.microsoft.com/office/drawing/2014/main" id="{2D9B7376-5B45-8545-A711-F1B84186DE7E}"/>
              </a:ext>
            </a:extLst>
          </p:cNvPr>
          <p:cNvSpPr>
            <a:spLocks noGrp="1"/>
          </p:cNvSpPr>
          <p:nvPr>
            <p:ph type="tbl" sz="quarter" idx="15"/>
          </p:nvPr>
        </p:nvSpPr>
        <p:spPr>
          <a:xfrm>
            <a:off x="7467600" y="2487168"/>
            <a:ext cx="3771900" cy="3264408"/>
          </a:xfrm>
          <a:prstGeom prst="rect">
            <a:avLst/>
          </a:prstGeom>
        </p:spPr>
        <p:txBody>
          <a:bodyPr/>
          <a:lstStyle>
            <a:lvl1pPr marL="0" indent="0" algn="ctr">
              <a:buNone/>
              <a:defRPr/>
            </a:lvl1pPr>
          </a:lstStyle>
          <a:p>
            <a:r>
              <a:rPr lang="en-US"/>
              <a:t>Click icon to add table</a:t>
            </a:r>
          </a:p>
        </p:txBody>
      </p:sp>
      <p:sp>
        <p:nvSpPr>
          <p:cNvPr id="9" name="Text Placeholder 3">
            <a:extLst>
              <a:ext uri="{FF2B5EF4-FFF2-40B4-BE49-F238E27FC236}">
                <a16:creationId xmlns:a16="http://schemas.microsoft.com/office/drawing/2014/main" id="{5F79CDF2-4AA7-9F42-ABCB-4510703DEB0A}"/>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B43BC3E4-461C-4F90-A80E-0FEEABE3529E}"/>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75580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487168"/>
            <a:ext cx="6058445" cy="3264408"/>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1865376"/>
            <a:ext cx="102870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0" name="Chart Placeholder 9">
            <a:extLst>
              <a:ext uri="{FF2B5EF4-FFF2-40B4-BE49-F238E27FC236}">
                <a16:creationId xmlns:a16="http://schemas.microsoft.com/office/drawing/2014/main" id="{0FE68864-401E-7F4B-8057-2363DC18B02B}"/>
              </a:ext>
            </a:extLst>
          </p:cNvPr>
          <p:cNvSpPr>
            <a:spLocks noGrp="1"/>
          </p:cNvSpPr>
          <p:nvPr>
            <p:ph type="chart" sz="quarter" idx="15"/>
          </p:nvPr>
        </p:nvSpPr>
        <p:spPr>
          <a:xfrm>
            <a:off x="7467600" y="2487168"/>
            <a:ext cx="3771900" cy="3264408"/>
          </a:xfrm>
          <a:prstGeom prst="rect">
            <a:avLst/>
          </a:prstGeom>
        </p:spPr>
        <p:txBody>
          <a:bodyPr/>
          <a:lstStyle>
            <a:lvl1pPr marL="0" indent="0">
              <a:buNone/>
              <a:defRPr/>
            </a:lvl1pPr>
          </a:lstStyle>
          <a:p>
            <a:r>
              <a:rPr lang="en-US" dirty="0"/>
              <a:t>Click icon to add chart</a:t>
            </a:r>
          </a:p>
        </p:txBody>
      </p:sp>
      <p:sp>
        <p:nvSpPr>
          <p:cNvPr id="9" name="Text Placeholder 3">
            <a:extLst>
              <a:ext uri="{FF2B5EF4-FFF2-40B4-BE49-F238E27FC236}">
                <a16:creationId xmlns:a16="http://schemas.microsoft.com/office/drawing/2014/main" id="{9B94F009-B3E4-A64D-AC57-185958455E3A}"/>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4" name="Slide Number Placeholder 7">
            <a:extLst>
              <a:ext uri="{FF2B5EF4-FFF2-40B4-BE49-F238E27FC236}">
                <a16:creationId xmlns:a16="http://schemas.microsoft.com/office/drawing/2014/main" id="{012DF8B7-8A2B-4655-9404-988C8A6DF851}"/>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4067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3B8-45B4-FA4D-A086-439A61E763C4}"/>
              </a:ext>
            </a:extLst>
          </p:cNvPr>
          <p:cNvSpPr>
            <a:spLocks noGrp="1"/>
          </p:cNvSpPr>
          <p:nvPr>
            <p:ph type="title" hasCustomPrompt="1"/>
          </p:nvPr>
        </p:nvSpPr>
        <p:spPr>
          <a:xfrm>
            <a:off x="950976" y="1298448"/>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a:t>Slide header</a:t>
            </a:r>
          </a:p>
        </p:txBody>
      </p:sp>
      <p:sp>
        <p:nvSpPr>
          <p:cNvPr id="11" name="Text Placeholder 3">
            <a:extLst>
              <a:ext uri="{FF2B5EF4-FFF2-40B4-BE49-F238E27FC236}">
                <a16:creationId xmlns:a16="http://schemas.microsoft.com/office/drawing/2014/main" id="{E7A82AB0-B7F4-7A48-9357-ECF3AD20BD5E}"/>
              </a:ext>
            </a:extLst>
          </p:cNvPr>
          <p:cNvSpPr>
            <a:spLocks noGrp="1"/>
          </p:cNvSpPr>
          <p:nvPr>
            <p:ph type="body" sz="quarter" idx="14" hasCustomPrompt="1"/>
          </p:nvPr>
        </p:nvSpPr>
        <p:spPr>
          <a:xfrm>
            <a:off x="6096000" y="1"/>
            <a:ext cx="5677693" cy="818146"/>
          </a:xfrm>
          <a:prstGeom prst="rect">
            <a:avLst/>
          </a:prstGeom>
        </p:spPr>
        <p:txBody>
          <a:bodyPr lIns="0" rIns="0" anchor="ctr" anchorCtr="0"/>
          <a:lstStyle>
            <a:lvl1pPr marL="0" indent="0" algn="r">
              <a:buNone/>
              <a:defRPr sz="20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2" name="Content Placeholder 2">
            <a:extLst>
              <a:ext uri="{FF2B5EF4-FFF2-40B4-BE49-F238E27FC236}">
                <a16:creationId xmlns:a16="http://schemas.microsoft.com/office/drawing/2014/main" id="{B03D5802-717F-442D-BB0B-1A817BF26F03}"/>
              </a:ext>
            </a:extLst>
          </p:cNvPr>
          <p:cNvSpPr>
            <a:spLocks noGrp="1"/>
          </p:cNvSpPr>
          <p:nvPr>
            <p:ph idx="1" hasCustomPrompt="1"/>
          </p:nvPr>
        </p:nvSpPr>
        <p:spPr>
          <a:xfrm>
            <a:off x="950976" y="2487168"/>
            <a:ext cx="50292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13" name="Text Placeholder 10">
            <a:extLst>
              <a:ext uri="{FF2B5EF4-FFF2-40B4-BE49-F238E27FC236}">
                <a16:creationId xmlns:a16="http://schemas.microsoft.com/office/drawing/2014/main" id="{1A62AE66-2E10-44E8-93A0-4798BDBDA68C}"/>
              </a:ext>
            </a:extLst>
          </p:cNvPr>
          <p:cNvSpPr>
            <a:spLocks noGrp="1"/>
          </p:cNvSpPr>
          <p:nvPr>
            <p:ph type="body" sz="quarter" idx="13" hasCustomPrompt="1"/>
          </p:nvPr>
        </p:nvSpPr>
        <p:spPr>
          <a:xfrm>
            <a:off x="950976" y="1865376"/>
            <a:ext cx="50292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4" name="Content Placeholder 2">
            <a:extLst>
              <a:ext uri="{FF2B5EF4-FFF2-40B4-BE49-F238E27FC236}">
                <a16:creationId xmlns:a16="http://schemas.microsoft.com/office/drawing/2014/main" id="{34D72248-AAC8-4011-A72C-4AD52E176275}"/>
              </a:ext>
            </a:extLst>
          </p:cNvPr>
          <p:cNvSpPr>
            <a:spLocks noGrp="1"/>
          </p:cNvSpPr>
          <p:nvPr>
            <p:ph idx="15" hasCustomPrompt="1"/>
          </p:nvPr>
        </p:nvSpPr>
        <p:spPr>
          <a:xfrm>
            <a:off x="6208776" y="2487168"/>
            <a:ext cx="5029200" cy="3260430"/>
          </a:xfrm>
          <a:prstGeom prst="rect">
            <a:avLst/>
          </a:prstGeom>
        </p:spPr>
        <p:txBody>
          <a:bodyPr/>
          <a:lstStyle>
            <a:lvl1pPr>
              <a:buClr>
                <a:schemeClr val="accent1"/>
              </a:buClr>
              <a:buSzPct val="100000"/>
              <a:defRPr sz="2400"/>
            </a:lvl1pPr>
            <a:lvl2pPr marL="685800" indent="-228600">
              <a:buClr>
                <a:schemeClr val="accent2"/>
              </a:buClr>
              <a:buSzPct val="80000"/>
              <a:buFont typeface="Airborne" panose="02000000000000000000" pitchFamily="2" charset="0"/>
              <a:buChar char="&gt;"/>
              <a:defRPr sz="2000"/>
            </a:lvl2pPr>
            <a:lvl3pPr marL="1143000" indent="-228600">
              <a:buClr>
                <a:schemeClr val="accent1"/>
              </a:buClr>
              <a:buSzPct val="60000"/>
              <a:buFont typeface="Courier New" panose="02070309020205020404" pitchFamily="49" charset="0"/>
              <a:buChar char="o"/>
              <a:defRPr sz="1800"/>
            </a:lvl3pPr>
            <a:lvl4pPr marL="1600200" indent="-228600">
              <a:buClr>
                <a:schemeClr val="accent2"/>
              </a:buClr>
              <a:buSzPct val="102000"/>
              <a:buFont typeface="BoomerSerif Book" panose="02000505000000020004" pitchFamily="2" charset="0"/>
              <a:buChar char="−"/>
              <a:defRPr sz="1600"/>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15" name="Text Placeholder 10">
            <a:extLst>
              <a:ext uri="{FF2B5EF4-FFF2-40B4-BE49-F238E27FC236}">
                <a16:creationId xmlns:a16="http://schemas.microsoft.com/office/drawing/2014/main" id="{BB36A2E3-9E62-4BF9-9D83-8683682A8DE9}"/>
              </a:ext>
            </a:extLst>
          </p:cNvPr>
          <p:cNvSpPr>
            <a:spLocks noGrp="1"/>
          </p:cNvSpPr>
          <p:nvPr>
            <p:ph type="body" sz="quarter" idx="16" hasCustomPrompt="1"/>
          </p:nvPr>
        </p:nvSpPr>
        <p:spPr>
          <a:xfrm>
            <a:off x="6208776" y="1865376"/>
            <a:ext cx="5029200" cy="566928"/>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a:solidFill>
                  <a:schemeClr val="accent1"/>
                </a:solidFill>
                <a:latin typeface="Times New Roman" panose="0202060305040502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7" name="Slide Number Placeholder 7">
            <a:extLst>
              <a:ext uri="{FF2B5EF4-FFF2-40B4-BE49-F238E27FC236}">
                <a16:creationId xmlns:a16="http://schemas.microsoft.com/office/drawing/2014/main" id="{5812C647-048E-4989-BF21-087E1D421FBA}"/>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12482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1AC2C10-686B-9741-8440-C33B96C1A342}"/>
              </a:ext>
            </a:extLst>
          </p:cNvPr>
          <p:cNvCxnSpPr>
            <a:cxnSpLocks/>
          </p:cNvCxnSpPr>
          <p:nvPr/>
        </p:nvCxnSpPr>
        <p:spPr>
          <a:xfrm flipH="1">
            <a:off x="11365829"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8" name="Slide Number Placeholder 7">
            <a:extLst>
              <a:ext uri="{FF2B5EF4-FFF2-40B4-BE49-F238E27FC236}">
                <a16:creationId xmlns:a16="http://schemas.microsoft.com/office/drawing/2014/main" id="{7675F254-FB74-BD49-8D1A-3F46A50EDBAA}"/>
              </a:ext>
            </a:extLst>
          </p:cNvPr>
          <p:cNvSpPr>
            <a:spLocks noGrp="1"/>
          </p:cNvSpPr>
          <p:nvPr>
            <p:ph type="sldNum" sz="quarter" idx="4"/>
          </p:nvPr>
        </p:nvSpPr>
        <p:spPr>
          <a:xfrm>
            <a:off x="11288339" y="6418670"/>
            <a:ext cx="486148" cy="302805"/>
          </a:xfrm>
          <a:prstGeom prst="rect">
            <a:avLst/>
          </a:prstGeom>
        </p:spPr>
        <p:txBody>
          <a:bodyPr vert="horz" lIns="0" tIns="45720" rIns="0" bIns="45720" rtlCol="0" anchor="ctr"/>
          <a:lstStyle>
            <a:lvl1pPr algn="r">
              <a:defRPr sz="1200" b="0" i="0">
                <a:solidFill>
                  <a:schemeClr val="accent1"/>
                </a:solidFill>
                <a:latin typeface="Franklin Gothic Medium" panose="020B0603020102020204" pitchFamily="34" charset="0"/>
              </a:defRPr>
            </a:lvl1pPr>
          </a:lstStyle>
          <a:p>
            <a:fld id="{2DA5447E-0822-1949-A150-34FFF811F168}" type="slidenum">
              <a:rPr lang="en-US" smtClean="0"/>
              <a:pPr/>
              <a:t>‹#›</a:t>
            </a:fld>
            <a:endParaRPr lang="en-US" dirty="0"/>
          </a:p>
        </p:txBody>
      </p:sp>
      <p:cxnSp>
        <p:nvCxnSpPr>
          <p:cNvPr id="10" name="Straight Connector 9">
            <a:extLst>
              <a:ext uri="{FF2B5EF4-FFF2-40B4-BE49-F238E27FC236}">
                <a16:creationId xmlns:a16="http://schemas.microsoft.com/office/drawing/2014/main" id="{1F026DC1-8FF6-754E-ABF3-514AC26ACEDE}"/>
              </a:ext>
            </a:extLst>
          </p:cNvPr>
          <p:cNvCxnSpPr>
            <a:cxnSpLocks/>
          </p:cNvCxnSpPr>
          <p:nvPr/>
        </p:nvCxnSpPr>
        <p:spPr>
          <a:xfrm>
            <a:off x="418307" y="6254893"/>
            <a:ext cx="11355387"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74DC1F2-045C-254D-AF86-776273752F7D}"/>
              </a:ext>
            </a:extLst>
          </p:cNvPr>
          <p:cNvPicPr>
            <a:picLocks noChangeAspect="1"/>
          </p:cNvPicPr>
          <p:nvPr/>
        </p:nvPicPr>
        <p:blipFill>
          <a:blip r:embed="rId11"/>
          <a:stretch>
            <a:fillRect/>
          </a:stretch>
        </p:blipFill>
        <p:spPr>
          <a:xfrm>
            <a:off x="386575" y="82418"/>
            <a:ext cx="897314" cy="646648"/>
          </a:xfrm>
          <a:prstGeom prst="rect">
            <a:avLst/>
          </a:prstGeom>
        </p:spPr>
      </p:pic>
      <p:pic>
        <p:nvPicPr>
          <p:cNvPr id="20" name="Picture 19">
            <a:extLst>
              <a:ext uri="{FF2B5EF4-FFF2-40B4-BE49-F238E27FC236}">
                <a16:creationId xmlns:a16="http://schemas.microsoft.com/office/drawing/2014/main" id="{C3BAE345-FF82-476B-BEF1-4DA1D78E18A4}"/>
              </a:ext>
            </a:extLst>
          </p:cNvPr>
          <p:cNvPicPr>
            <a:picLocks noChangeAspect="1"/>
          </p:cNvPicPr>
          <p:nvPr/>
        </p:nvPicPr>
        <p:blipFill>
          <a:blip r:embed="rId12"/>
          <a:stretch>
            <a:fillRect/>
          </a:stretch>
        </p:blipFill>
        <p:spPr>
          <a:xfrm>
            <a:off x="419101" y="6410878"/>
            <a:ext cx="2267712" cy="318894"/>
          </a:xfrm>
          <a:prstGeom prst="rect">
            <a:avLst/>
          </a:prstGeom>
        </p:spPr>
      </p:pic>
      <p:sp>
        <p:nvSpPr>
          <p:cNvPr id="23" name="Footer Placeholder 2">
            <a:extLst>
              <a:ext uri="{FF2B5EF4-FFF2-40B4-BE49-F238E27FC236}">
                <a16:creationId xmlns:a16="http://schemas.microsoft.com/office/drawing/2014/main" id="{5AF2106C-FC69-4094-B0CC-4C2B258F7034}"/>
              </a:ext>
            </a:extLst>
          </p:cNvPr>
          <p:cNvSpPr txBox="1">
            <a:spLocks/>
          </p:cNvSpPr>
          <p:nvPr/>
        </p:nvSpPr>
        <p:spPr>
          <a:xfrm>
            <a:off x="10421001" y="6418670"/>
            <a:ext cx="867338" cy="30280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grpSp>
        <p:nvGrpSpPr>
          <p:cNvPr id="11" name="Group 10">
            <a:extLst>
              <a:ext uri="{FF2B5EF4-FFF2-40B4-BE49-F238E27FC236}">
                <a16:creationId xmlns:a16="http://schemas.microsoft.com/office/drawing/2014/main" id="{E6837814-A818-4CE0-B743-2F58F956C0C8}"/>
              </a:ext>
            </a:extLst>
          </p:cNvPr>
          <p:cNvGrpSpPr/>
          <p:nvPr userDrawn="1"/>
        </p:nvGrpSpPr>
        <p:grpSpPr>
          <a:xfrm>
            <a:off x="0" y="0"/>
            <a:ext cx="12192000" cy="6864350"/>
            <a:chOff x="0" y="-3175"/>
            <a:chExt cx="12192000" cy="6864350"/>
          </a:xfrm>
        </p:grpSpPr>
        <p:sp>
          <p:nvSpPr>
            <p:cNvPr id="12" name="Rectangle 11">
              <a:extLst>
                <a:ext uri="{FF2B5EF4-FFF2-40B4-BE49-F238E27FC236}">
                  <a16:creationId xmlns:a16="http://schemas.microsoft.com/office/drawing/2014/main" id="{CB150A15-790B-4510-98C8-A05928C4C4E8}"/>
                </a:ext>
              </a:extLst>
            </p:cNvPr>
            <p:cNvSpPr/>
            <p:nvPr userDrawn="1"/>
          </p:nvSpPr>
          <p:spPr>
            <a:xfrm>
              <a:off x="0" y="0"/>
              <a:ext cx="12192000" cy="81554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Freeform 859">
              <a:extLst>
                <a:ext uri="{FF2B5EF4-FFF2-40B4-BE49-F238E27FC236}">
                  <a16:creationId xmlns:a16="http://schemas.microsoft.com/office/drawing/2014/main" id="{6B733BDF-0078-45A0-AF5B-FAC5C9DB8D9B}"/>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6" name="Picture 15">
            <a:extLst>
              <a:ext uri="{FF2B5EF4-FFF2-40B4-BE49-F238E27FC236}">
                <a16:creationId xmlns:a16="http://schemas.microsoft.com/office/drawing/2014/main" id="{724B550C-6451-4364-8525-B39A9CFBBFD8}"/>
              </a:ext>
            </a:extLst>
          </p:cNvPr>
          <p:cNvPicPr>
            <a:picLocks noChangeAspect="1"/>
          </p:cNvPicPr>
          <p:nvPr userDrawn="1"/>
        </p:nvPicPr>
        <p:blipFill>
          <a:blip r:embed="rId11"/>
          <a:stretch>
            <a:fillRect/>
          </a:stretch>
        </p:blipFill>
        <p:spPr>
          <a:xfrm>
            <a:off x="386575" y="82418"/>
            <a:ext cx="897314" cy="646648"/>
          </a:xfrm>
          <a:prstGeom prst="rect">
            <a:avLst/>
          </a:prstGeom>
        </p:spPr>
      </p:pic>
      <p:pic>
        <p:nvPicPr>
          <p:cNvPr id="17" name="Picture 16">
            <a:extLst>
              <a:ext uri="{FF2B5EF4-FFF2-40B4-BE49-F238E27FC236}">
                <a16:creationId xmlns:a16="http://schemas.microsoft.com/office/drawing/2014/main" id="{24C54769-CC03-48E8-9F40-156E639BF435}"/>
              </a:ext>
            </a:extLst>
          </p:cNvPr>
          <p:cNvPicPr>
            <a:picLocks noChangeAspect="1"/>
          </p:cNvPicPr>
          <p:nvPr userDrawn="1"/>
        </p:nvPicPr>
        <p:blipFill>
          <a:blip r:embed="rId12"/>
          <a:stretch>
            <a:fillRect/>
          </a:stretch>
        </p:blipFill>
        <p:spPr>
          <a:xfrm>
            <a:off x="419101" y="6410878"/>
            <a:ext cx="2267712" cy="318894"/>
          </a:xfrm>
          <a:prstGeom prst="rect">
            <a:avLst/>
          </a:prstGeom>
        </p:spPr>
      </p:pic>
      <p:cxnSp>
        <p:nvCxnSpPr>
          <p:cNvPr id="15" name="Straight Connector 14">
            <a:extLst>
              <a:ext uri="{FF2B5EF4-FFF2-40B4-BE49-F238E27FC236}">
                <a16:creationId xmlns:a16="http://schemas.microsoft.com/office/drawing/2014/main" id="{1A015D78-1231-433A-9D2A-2553EDBC1CD4}"/>
              </a:ext>
            </a:extLst>
          </p:cNvPr>
          <p:cNvCxnSpPr>
            <a:cxnSpLocks/>
          </p:cNvCxnSpPr>
          <p:nvPr userDrawn="1"/>
        </p:nvCxnSpPr>
        <p:spPr>
          <a:xfrm>
            <a:off x="418307" y="6254893"/>
            <a:ext cx="1135538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CEE58C-356C-4577-9E62-B8614E3CA150}"/>
              </a:ext>
            </a:extLst>
          </p:cNvPr>
          <p:cNvCxnSpPr>
            <a:cxnSpLocks/>
          </p:cNvCxnSpPr>
          <p:nvPr userDrawn="1"/>
        </p:nvCxnSpPr>
        <p:spPr>
          <a:xfrm flipH="1">
            <a:off x="11365829" y="6418670"/>
            <a:ext cx="120651" cy="328205"/>
          </a:xfrm>
          <a:prstGeom prst="line">
            <a:avLst/>
          </a:prstGeom>
          <a:ln w="12700" cap="rnd"/>
        </p:spPr>
        <p:style>
          <a:lnRef idx="1">
            <a:schemeClr val="accent2"/>
          </a:lnRef>
          <a:fillRef idx="0">
            <a:schemeClr val="accent2"/>
          </a:fillRef>
          <a:effectRef idx="0">
            <a:schemeClr val="accent2"/>
          </a:effectRef>
          <a:fontRef idx="minor">
            <a:schemeClr val="tx1"/>
          </a:fontRef>
        </p:style>
      </p:cxnSp>
      <p:sp>
        <p:nvSpPr>
          <p:cNvPr id="18" name="Footer Placeholder 2">
            <a:extLst>
              <a:ext uri="{FF2B5EF4-FFF2-40B4-BE49-F238E27FC236}">
                <a16:creationId xmlns:a16="http://schemas.microsoft.com/office/drawing/2014/main" id="{25FE7EF6-0ECD-4DA1-A56A-2832612D925C}"/>
              </a:ext>
            </a:extLst>
          </p:cNvPr>
          <p:cNvSpPr txBox="1">
            <a:spLocks/>
          </p:cNvSpPr>
          <p:nvPr userDrawn="1"/>
        </p:nvSpPr>
        <p:spPr>
          <a:xfrm>
            <a:off x="10421001" y="6418670"/>
            <a:ext cx="867338" cy="30280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spTree>
    <p:extLst>
      <p:ext uri="{BB962C8B-B14F-4D97-AF65-F5344CB8AC3E}">
        <p14:creationId xmlns:p14="http://schemas.microsoft.com/office/powerpoint/2010/main" val="40490330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2160" userDrawn="1">
          <p15:clr>
            <a:srgbClr val="F26B43"/>
          </p15:clr>
        </p15:guide>
        <p15:guide id="12" pos="3840" userDrawn="1">
          <p15:clr>
            <a:srgbClr val="F26B43"/>
          </p15:clr>
        </p15:guide>
        <p15:guide id="13" pos="600" userDrawn="1">
          <p15:clr>
            <a:srgbClr val="F26B43"/>
          </p15:clr>
        </p15:guide>
        <p15:guide id="14" pos="7080" userDrawn="1">
          <p15:clr>
            <a:srgbClr val="F26B43"/>
          </p15:clr>
        </p15:guide>
        <p15:guide id="15" orient="horz" pos="816" userDrawn="1">
          <p15:clr>
            <a:srgbClr val="F26B43"/>
          </p15:clr>
        </p15:guide>
        <p15:guide id="16" orient="horz" pos="1176" userDrawn="1">
          <p15:clr>
            <a:srgbClr val="F26B43"/>
          </p15:clr>
        </p15:guide>
        <p15:guide id="17" orient="horz" pos="1560" userDrawn="1">
          <p15:clr>
            <a:srgbClr val="F26B43"/>
          </p15:clr>
        </p15:guide>
        <p15:guide id="18" orient="horz" pos="3624" userDrawn="1">
          <p15:clr>
            <a:srgbClr val="F26B43"/>
          </p15:clr>
        </p15:guide>
        <p15:guide id="19" pos="4416" userDrawn="1">
          <p15:clr>
            <a:srgbClr val="F26B43"/>
          </p15:clr>
        </p15:guide>
        <p15:guide id="20" pos="47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Reopening of campus</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a:t>C</a:t>
            </a:r>
            <a:r>
              <a:rPr lang="en-US" dirty="0" smtClean="0"/>
              <a:t>hancellor</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06/04/20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Harold L. Martin, Sr.</a:t>
            </a:r>
            <a:endParaRPr lang="en-US" dirty="0"/>
          </a:p>
        </p:txBody>
      </p:sp>
    </p:spTree>
    <p:extLst>
      <p:ext uri="{BB962C8B-B14F-4D97-AF65-F5344CB8AC3E}">
        <p14:creationId xmlns:p14="http://schemas.microsoft.com/office/powerpoint/2010/main" val="281922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865375"/>
            <a:ext cx="10287000" cy="4217455"/>
          </a:xfrm>
        </p:spPr>
        <p:txBody>
          <a:bodyPr/>
          <a:lstStyle/>
          <a:p>
            <a:pPr marL="0" indent="0">
              <a:buNone/>
            </a:pPr>
            <a:endParaRPr lang="en-US" dirty="0"/>
          </a:p>
          <a:p>
            <a:r>
              <a:rPr lang="en-US" dirty="0"/>
              <a:t>Surfaces with high touch points, such as classrooms, corridors, restrooms and other highly trafficked areas will receive multiple cleanings each day.  </a:t>
            </a:r>
          </a:p>
          <a:p>
            <a:r>
              <a:rPr lang="en-US" dirty="0"/>
              <a:t>Students should bring sanitizer and other supplies to use in their living spaces, to help keep their personal areas clean and disinfected. </a:t>
            </a:r>
          </a:p>
          <a:p>
            <a:r>
              <a:rPr lang="en-US" dirty="0"/>
              <a:t>Sanitizing wipes will be available near classrooms, computer labs, shared study spaces</a:t>
            </a:r>
          </a:p>
          <a:p>
            <a:endParaRPr lang="en-US" dirty="0"/>
          </a:p>
          <a:p>
            <a:pPr lvl="1"/>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dirty="0"/>
          </a:p>
          <a:p>
            <a:r>
              <a:rPr lang="en-US" dirty="0"/>
              <a:t>Health and Safety</a:t>
            </a:r>
          </a:p>
          <a:p>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10</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Cleaning/disinfection</a:t>
            </a:r>
          </a:p>
        </p:txBody>
      </p:sp>
    </p:spTree>
    <p:extLst>
      <p:ext uri="{BB962C8B-B14F-4D97-AF65-F5344CB8AC3E}">
        <p14:creationId xmlns:p14="http://schemas.microsoft.com/office/powerpoint/2010/main" val="413258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2365248"/>
            <a:ext cx="10287000" cy="3657600"/>
          </a:xfrm>
        </p:spPr>
        <p:txBody>
          <a:bodyPr/>
          <a:lstStyle/>
          <a:p>
            <a:pPr marL="0" indent="0">
              <a:buNone/>
            </a:pPr>
            <a:endParaRPr lang="en-US" dirty="0"/>
          </a:p>
          <a:p>
            <a:r>
              <a:rPr lang="en-US" dirty="0"/>
              <a:t>Adjusted Fall Academic Calendar </a:t>
            </a:r>
          </a:p>
          <a:p>
            <a:r>
              <a:rPr lang="en-US" dirty="0"/>
              <a:t>Fall Orientation </a:t>
            </a:r>
          </a:p>
          <a:p>
            <a:r>
              <a:rPr lang="en-US" dirty="0"/>
              <a:t>Smaller Class Sizes </a:t>
            </a:r>
          </a:p>
          <a:p>
            <a:r>
              <a:rPr lang="en-US" dirty="0"/>
              <a:t>In-Person vs. Remote </a:t>
            </a:r>
          </a:p>
          <a:p>
            <a:r>
              <a:rPr lang="en-US" dirty="0"/>
              <a:t>Social Distancing </a:t>
            </a:r>
          </a:p>
          <a:p>
            <a:r>
              <a:rPr lang="en-US" dirty="0"/>
              <a:t>Lab and Common Workspace Safety </a:t>
            </a:r>
          </a:p>
          <a:p>
            <a:r>
              <a:rPr lang="en-US" dirty="0"/>
              <a:t>Other Remote Measures to Decrease Campus Density (i.e. virtual meetings)</a:t>
            </a:r>
          </a:p>
          <a:p>
            <a:pPr marL="0" indent="0">
              <a:buNone/>
            </a:pPr>
            <a:r>
              <a:rPr lang="en-US" dirty="0"/>
              <a:t/>
            </a:r>
            <a:br>
              <a:rPr lang="en-US" dirty="0"/>
            </a:br>
            <a:endParaRPr lang="en-US" dirty="0"/>
          </a:p>
          <a:p>
            <a:pPr lvl="1"/>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dirty="0"/>
          </a:p>
          <a:p>
            <a:r>
              <a:rPr lang="en-US" dirty="0"/>
              <a:t>Health and Safety</a:t>
            </a:r>
          </a:p>
          <a:p>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11</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a:xfrm>
            <a:off x="950976" y="1298448"/>
            <a:ext cx="10287000" cy="1066800"/>
          </a:xfrm>
        </p:spPr>
        <p:txBody>
          <a:bodyPr/>
          <a:lstStyle/>
          <a:p>
            <a:r>
              <a:rPr lang="en-US" dirty="0"/>
              <a:t>Academic calendar, instruction, and classroom safety</a:t>
            </a:r>
          </a:p>
        </p:txBody>
      </p:sp>
    </p:spTree>
    <p:extLst>
      <p:ext uri="{BB962C8B-B14F-4D97-AF65-F5344CB8AC3E}">
        <p14:creationId xmlns:p14="http://schemas.microsoft.com/office/powerpoint/2010/main" val="320118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Course delivery</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smtClean="0"/>
              <a:t>Provost and Executive Vice Chancellor, Academic Affairs</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a:xfrm>
            <a:off x="719702" y="5689311"/>
            <a:ext cx="3545361" cy="264283"/>
          </a:xfrm>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a:xfrm>
            <a:off x="719702" y="5884521"/>
            <a:ext cx="3545361" cy="290711"/>
          </a:xfrm>
        </p:spPr>
        <p:txBody>
          <a:bodyPr/>
          <a:lstStyle/>
          <a:p>
            <a:r>
              <a:rPr lang="en-US" dirty="0" smtClean="0"/>
              <a:t>06/04/20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Beryl McEwen</a:t>
            </a:r>
            <a:endParaRPr lang="en-US" dirty="0"/>
          </a:p>
        </p:txBody>
      </p:sp>
    </p:spTree>
    <p:extLst>
      <p:ext uri="{BB962C8B-B14F-4D97-AF65-F5344CB8AC3E}">
        <p14:creationId xmlns:p14="http://schemas.microsoft.com/office/powerpoint/2010/main" val="161621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5379"/>
            <a:ext cx="10287000" cy="3260430"/>
          </a:xfrm>
        </p:spPr>
        <p:txBody>
          <a:bodyPr/>
          <a:lstStyle/>
          <a:p>
            <a:pPr marL="285750" indent="-285750"/>
            <a:r>
              <a:rPr lang="en-US" dirty="0"/>
              <a:t>Face-to-face</a:t>
            </a:r>
          </a:p>
          <a:p>
            <a:pPr marL="742950" lvl="1" indent="-285750">
              <a:buFont typeface="Arial" panose="020B0604020202020204" pitchFamily="34" charset="0"/>
              <a:buChar char="•"/>
            </a:pPr>
            <a:r>
              <a:rPr lang="en-US" dirty="0"/>
              <a:t>Smaller class sizes for physical distancing</a:t>
            </a:r>
          </a:p>
          <a:p>
            <a:pPr marL="742950" lvl="1" indent="-285750">
              <a:buFont typeface="Arial" panose="020B0604020202020204" pitchFamily="34" charset="0"/>
              <a:buChar char="•"/>
            </a:pPr>
            <a:r>
              <a:rPr lang="en-US" dirty="0"/>
              <a:t>Mask during classes</a:t>
            </a:r>
          </a:p>
          <a:p>
            <a:pPr marL="742950" lvl="1" indent="-285750">
              <a:buFont typeface="Arial" panose="020B0604020202020204" pitchFamily="34" charset="0"/>
              <a:buChar char="•"/>
            </a:pPr>
            <a:r>
              <a:rPr lang="en-US" dirty="0"/>
              <a:t>Entrances and exits separated</a:t>
            </a:r>
          </a:p>
          <a:p>
            <a:pPr marL="742950" lvl="1" indent="-285750">
              <a:buFont typeface="Arial" panose="020B0604020202020204" pitchFamily="34" charset="0"/>
              <a:buChar char="•"/>
            </a:pPr>
            <a:r>
              <a:rPr lang="en-US" dirty="0"/>
              <a:t>Professors encouraged to limit roaming</a:t>
            </a:r>
          </a:p>
          <a:p>
            <a:pPr marL="285750" indent="-285750"/>
            <a:r>
              <a:rPr lang="en-US" dirty="0" smtClean="0"/>
              <a:t>Hybrid</a:t>
            </a:r>
            <a:endParaRPr lang="en-US" dirty="0"/>
          </a:p>
          <a:p>
            <a:pPr marL="742950" lvl="1" indent="-285750">
              <a:buFont typeface="Arial" panose="020B0604020202020204" pitchFamily="34" charset="0"/>
              <a:buChar char="•"/>
            </a:pPr>
            <a:r>
              <a:rPr lang="en-US" dirty="0"/>
              <a:t>Blend of face-to-face and online/remote delivery</a:t>
            </a:r>
          </a:p>
          <a:p>
            <a:pPr marL="742950" lvl="1" indent="-285750">
              <a:buFont typeface="Arial" panose="020B0604020202020204" pitchFamily="34" charset="0"/>
              <a:buChar char="•"/>
            </a:pPr>
            <a:r>
              <a:rPr lang="en-US" dirty="0"/>
              <a:t>Access to professors at least once per week</a:t>
            </a:r>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On campus instruction</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Course Delivery</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13</a:t>
            </a:fld>
            <a:endParaRPr lang="en-US" dirty="0"/>
          </a:p>
        </p:txBody>
      </p:sp>
      <p:pic>
        <p:nvPicPr>
          <p:cNvPr id="6" name="Picture 5" descr="Reading between the lines: the 'intangibles' in qual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579" y="2023954"/>
            <a:ext cx="1978977" cy="1214748"/>
          </a:xfrm>
          <a:prstGeom prst="rect">
            <a:avLst/>
          </a:prstGeom>
        </p:spPr>
      </p:pic>
      <p:grpSp>
        <p:nvGrpSpPr>
          <p:cNvPr id="7" name="Group 6"/>
          <p:cNvGrpSpPr/>
          <p:nvPr/>
        </p:nvGrpSpPr>
        <p:grpSpPr>
          <a:xfrm>
            <a:off x="7090116" y="3967078"/>
            <a:ext cx="3573194" cy="1575582"/>
            <a:chOff x="1757135" y="3179245"/>
            <a:chExt cx="2065567" cy="727838"/>
          </a:xfrm>
        </p:grpSpPr>
        <p:pic>
          <p:nvPicPr>
            <p:cNvPr id="8" name="Picture 7" descr="Reading between the lines: the 'intangibles' in qual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135" y="3189763"/>
              <a:ext cx="1024164" cy="628659"/>
            </a:xfrm>
            <a:prstGeom prst="rect">
              <a:avLst/>
            </a:prstGeom>
          </p:spPr>
        </p:pic>
        <p:pic>
          <p:nvPicPr>
            <p:cNvPr id="9" name="Picture 8" descr="¿Qué es la psicoterapia online?"/>
            <p:cNvPicPr>
              <a:picLocks noChangeAspect="1"/>
            </p:cNvPicPr>
            <p:nvPr/>
          </p:nvPicPr>
          <p:blipFill rotWithShape="1">
            <a:blip r:embed="rId3">
              <a:extLst>
                <a:ext uri="{28A0092B-C50C-407E-A947-70E740481C1C}">
                  <a14:useLocalDpi xmlns:a14="http://schemas.microsoft.com/office/drawing/2010/main" val="0"/>
                </a:ext>
              </a:extLst>
            </a:blip>
            <a:srcRect t="16418"/>
            <a:stretch/>
          </p:blipFill>
          <p:spPr>
            <a:xfrm>
              <a:off x="2781299" y="3179245"/>
              <a:ext cx="1041403" cy="727838"/>
            </a:xfrm>
            <a:prstGeom prst="rect">
              <a:avLst/>
            </a:prstGeom>
          </p:spPr>
        </p:pic>
      </p:grpSp>
    </p:spTree>
    <p:extLst>
      <p:ext uri="{BB962C8B-B14F-4D97-AF65-F5344CB8AC3E}">
        <p14:creationId xmlns:p14="http://schemas.microsoft.com/office/powerpoint/2010/main" val="196384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5379"/>
            <a:ext cx="10287000" cy="3260430"/>
          </a:xfrm>
        </p:spPr>
        <p:txBody>
          <a:bodyPr/>
          <a:lstStyle/>
          <a:p>
            <a:pPr marL="285750" indent="-285750"/>
            <a:r>
              <a:rPr lang="en-US" dirty="0" smtClean="0"/>
              <a:t>Online</a:t>
            </a:r>
            <a:endParaRPr lang="en-US" dirty="0"/>
          </a:p>
          <a:p>
            <a:pPr lvl="1">
              <a:buFont typeface="Wingdings" panose="05000000000000000000" pitchFamily="2" charset="2"/>
              <a:buChar char="Ø"/>
            </a:pPr>
            <a:r>
              <a:rPr lang="en-US" dirty="0"/>
              <a:t>Fully  asynchronous</a:t>
            </a:r>
          </a:p>
          <a:p>
            <a:pPr lvl="1">
              <a:buFont typeface="Wingdings" panose="05000000000000000000" pitchFamily="2" charset="2"/>
              <a:buChar char="Ø"/>
            </a:pPr>
            <a:r>
              <a:rPr lang="en-US" dirty="0"/>
              <a:t>Synchronous </a:t>
            </a:r>
            <a:r>
              <a:rPr lang="en-US" dirty="0" smtClean="0"/>
              <a:t>elements</a:t>
            </a:r>
          </a:p>
          <a:p>
            <a:pPr lvl="1">
              <a:buFont typeface="Wingdings" panose="05000000000000000000" pitchFamily="2" charset="2"/>
              <a:buChar char="Ø"/>
            </a:pPr>
            <a:r>
              <a:rPr lang="en-US" dirty="0" smtClean="0"/>
              <a:t>Remote </a:t>
            </a:r>
            <a:r>
              <a:rPr lang="en-US" dirty="0"/>
              <a:t>Advising</a:t>
            </a:r>
          </a:p>
          <a:p>
            <a:pPr lvl="1">
              <a:buFont typeface="Wingdings" panose="05000000000000000000" pitchFamily="2" charset="2"/>
              <a:buChar char="Ø"/>
            </a:pPr>
            <a:r>
              <a:rPr lang="en-US" dirty="0"/>
              <a:t>Remote Access to all campus services</a:t>
            </a:r>
          </a:p>
          <a:p>
            <a:pPr lvl="1">
              <a:buFont typeface="Wingdings" panose="05000000000000000000" pitchFamily="2" charset="2"/>
              <a:buChar char="Ø"/>
            </a:pPr>
            <a:r>
              <a:rPr lang="en-US" dirty="0"/>
              <a:t>Library</a:t>
            </a:r>
          </a:p>
          <a:p>
            <a:pPr lvl="1">
              <a:buFont typeface="Wingdings" panose="05000000000000000000" pitchFamily="2" charset="2"/>
              <a:buChar char="Ø"/>
            </a:pPr>
            <a:r>
              <a:rPr lang="en-US" dirty="0"/>
              <a:t>Accessibility Resources</a:t>
            </a:r>
          </a:p>
          <a:p>
            <a:pPr lvl="1">
              <a:buFont typeface="Wingdings" panose="05000000000000000000" pitchFamily="2" charset="2"/>
              <a:buChar char="Ø"/>
            </a:pPr>
            <a:r>
              <a:rPr lang="en-US" dirty="0"/>
              <a:t>Writing Center</a:t>
            </a:r>
          </a:p>
          <a:p>
            <a:pPr lvl="1">
              <a:buFont typeface="Wingdings" panose="05000000000000000000" pitchFamily="2" charset="2"/>
              <a:buChar char="Ø"/>
            </a:pPr>
            <a:r>
              <a:rPr lang="en-US" dirty="0"/>
              <a:t>Tutoring</a:t>
            </a:r>
          </a:p>
          <a:p>
            <a:pPr lvl="1">
              <a:buFont typeface="Wingdings" panose="05000000000000000000" pitchFamily="2" charset="2"/>
              <a:buChar char="Ø"/>
            </a:pPr>
            <a:r>
              <a:rPr lang="en-US" dirty="0"/>
              <a:t>Counseling</a:t>
            </a:r>
          </a:p>
          <a:p>
            <a:pPr marL="742950" lvl="1" indent="-285750">
              <a:buFont typeface="Arial" panose="020B0604020202020204" pitchFamily="34" charset="0"/>
              <a:buChar char="•"/>
            </a:pPr>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smtClean="0"/>
              <a:t>Distance education</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Course Delivery</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14</a:t>
            </a:fld>
            <a:endParaRPr lang="en-US" dirty="0"/>
          </a:p>
        </p:txBody>
      </p:sp>
      <p:pic>
        <p:nvPicPr>
          <p:cNvPr id="11" name="Picture 10" descr="¿Qué es la psicoterapia on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804" y="2014300"/>
            <a:ext cx="3750355" cy="3135993"/>
          </a:xfrm>
          <a:prstGeom prst="rect">
            <a:avLst/>
          </a:prstGeom>
        </p:spPr>
      </p:pic>
    </p:spTree>
    <p:extLst>
      <p:ext uri="{BB962C8B-B14F-4D97-AF65-F5344CB8AC3E}">
        <p14:creationId xmlns:p14="http://schemas.microsoft.com/office/powerpoint/2010/main" val="81180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a:xfrm>
            <a:off x="720176" y="1384706"/>
            <a:ext cx="10515600" cy="2014537"/>
          </a:xfrm>
        </p:spPr>
        <p:txBody>
          <a:bodyPr/>
          <a:lstStyle/>
          <a:p>
            <a:r>
              <a:rPr lang="en-US" dirty="0" smtClean="0"/>
              <a:t>Housing and residence life and student engagement</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06/04/20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a:xfrm>
            <a:off x="720175" y="5014082"/>
            <a:ext cx="4692333" cy="238297"/>
          </a:xfrm>
        </p:spPr>
        <p:txBody>
          <a:bodyPr/>
          <a:lstStyle/>
          <a:p>
            <a:r>
              <a:rPr lang="en-US" dirty="0" smtClean="0"/>
              <a:t>Dr. Melody Pierce</a:t>
            </a:r>
            <a:endParaRPr lang="en-US" dirty="0"/>
          </a:p>
        </p:txBody>
      </p:sp>
      <p:sp>
        <p:nvSpPr>
          <p:cNvPr id="2" name="Text Placeholder 1"/>
          <p:cNvSpPr>
            <a:spLocks noGrp="1"/>
          </p:cNvSpPr>
          <p:nvPr>
            <p:ph type="body" sz="quarter" idx="11"/>
          </p:nvPr>
        </p:nvSpPr>
        <p:spPr/>
        <p:txBody>
          <a:bodyPr/>
          <a:lstStyle/>
          <a:p>
            <a:r>
              <a:rPr lang="en-US" dirty="0" smtClean="0"/>
              <a:t>Vice Chancellor, Student Affairs</a:t>
            </a:r>
            <a:endParaRPr lang="en-US" dirty="0"/>
          </a:p>
        </p:txBody>
      </p:sp>
    </p:spTree>
    <p:extLst>
      <p:ext uri="{BB962C8B-B14F-4D97-AF65-F5344CB8AC3E}">
        <p14:creationId xmlns:p14="http://schemas.microsoft.com/office/powerpoint/2010/main" val="423852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1001339" y="2227638"/>
            <a:ext cx="10287000" cy="3886134"/>
          </a:xfrm>
        </p:spPr>
        <p:txBody>
          <a:bodyPr/>
          <a:lstStyle/>
          <a:p>
            <a:r>
              <a:rPr lang="en-US" dirty="0" smtClean="0"/>
              <a:t>We will implement a tiered move-in process for select student groups. Each group will have a designated date and time:</a:t>
            </a:r>
          </a:p>
          <a:p>
            <a:pPr marL="457200" lvl="1" indent="0">
              <a:buNone/>
            </a:pPr>
            <a:r>
              <a:rPr lang="en-US" dirty="0" smtClean="0">
                <a:solidFill>
                  <a:srgbClr val="004684"/>
                </a:solidFill>
              </a:rPr>
              <a:t>&gt;</a:t>
            </a:r>
            <a:r>
              <a:rPr lang="en-US" i="1" dirty="0" smtClean="0">
                <a:solidFill>
                  <a:srgbClr val="004684"/>
                </a:solidFill>
              </a:rPr>
              <a:t>Special Populations: June 24</a:t>
            </a:r>
            <a:r>
              <a:rPr lang="en-US" i="1" baseline="30000" dirty="0" smtClean="0">
                <a:solidFill>
                  <a:srgbClr val="004684"/>
                </a:solidFill>
              </a:rPr>
              <a:t>th</a:t>
            </a:r>
            <a:r>
              <a:rPr lang="en-US" i="1" dirty="0" smtClean="0">
                <a:solidFill>
                  <a:srgbClr val="004684"/>
                </a:solidFill>
              </a:rPr>
              <a:t> through August 6</a:t>
            </a:r>
            <a:r>
              <a:rPr lang="en-US" i="1" baseline="30000" dirty="0" smtClean="0">
                <a:solidFill>
                  <a:srgbClr val="004684"/>
                </a:solidFill>
              </a:rPr>
              <a:t>th</a:t>
            </a:r>
            <a:r>
              <a:rPr lang="en-US" i="1" dirty="0" smtClean="0">
                <a:solidFill>
                  <a:srgbClr val="004684"/>
                </a:solidFill>
              </a:rPr>
              <a:t> </a:t>
            </a:r>
            <a:br>
              <a:rPr lang="en-US" i="1" dirty="0" smtClean="0">
                <a:solidFill>
                  <a:srgbClr val="004684"/>
                </a:solidFill>
              </a:rPr>
            </a:br>
            <a:r>
              <a:rPr lang="en-US" i="1" dirty="0" smtClean="0">
                <a:solidFill>
                  <a:srgbClr val="004684"/>
                </a:solidFill>
              </a:rPr>
              <a:t>&gt;New Students: August 7</a:t>
            </a:r>
            <a:r>
              <a:rPr lang="en-US" i="1" baseline="30000" dirty="0" smtClean="0">
                <a:solidFill>
                  <a:srgbClr val="004684"/>
                </a:solidFill>
              </a:rPr>
              <a:t>th</a:t>
            </a:r>
            <a:r>
              <a:rPr lang="en-US" i="1" dirty="0" smtClean="0">
                <a:solidFill>
                  <a:srgbClr val="004684"/>
                </a:solidFill>
              </a:rPr>
              <a:t> through 9</a:t>
            </a:r>
            <a:r>
              <a:rPr lang="en-US" i="1" baseline="30000" dirty="0" smtClean="0">
                <a:solidFill>
                  <a:srgbClr val="004684"/>
                </a:solidFill>
              </a:rPr>
              <a:t>th</a:t>
            </a:r>
            <a:r>
              <a:rPr lang="en-US" i="1" dirty="0" smtClean="0">
                <a:solidFill>
                  <a:srgbClr val="004684"/>
                </a:solidFill>
              </a:rPr>
              <a:t> </a:t>
            </a:r>
            <a:br>
              <a:rPr lang="en-US" i="1" dirty="0" smtClean="0">
                <a:solidFill>
                  <a:srgbClr val="004684"/>
                </a:solidFill>
              </a:rPr>
            </a:br>
            <a:r>
              <a:rPr lang="en-US" i="1" dirty="0" smtClean="0">
                <a:solidFill>
                  <a:srgbClr val="004684"/>
                </a:solidFill>
              </a:rPr>
              <a:t>&gt;Continuing Students: August 14</a:t>
            </a:r>
            <a:r>
              <a:rPr lang="en-US" i="1" baseline="30000" dirty="0" smtClean="0">
                <a:solidFill>
                  <a:srgbClr val="004684"/>
                </a:solidFill>
              </a:rPr>
              <a:t>th</a:t>
            </a:r>
            <a:r>
              <a:rPr lang="en-US" i="1" dirty="0" smtClean="0">
                <a:solidFill>
                  <a:srgbClr val="004684"/>
                </a:solidFill>
              </a:rPr>
              <a:t> through 18</a:t>
            </a:r>
            <a:r>
              <a:rPr lang="en-US" i="1" baseline="30000" dirty="0" smtClean="0">
                <a:solidFill>
                  <a:srgbClr val="004684"/>
                </a:solidFill>
              </a:rPr>
              <a:t>th</a:t>
            </a:r>
            <a:r>
              <a:rPr lang="en-US" i="1" dirty="0" smtClean="0">
                <a:solidFill>
                  <a:srgbClr val="004684"/>
                </a:solidFill>
              </a:rPr>
              <a:t> </a:t>
            </a:r>
          </a:p>
          <a:p>
            <a:r>
              <a:rPr lang="en-US" dirty="0" smtClean="0"/>
              <a:t>All residence halls will receive thorough cleaning 7 days per week, multiple times per day.</a:t>
            </a:r>
          </a:p>
          <a:p>
            <a:r>
              <a:rPr lang="en-US" dirty="0" smtClean="0"/>
              <a:t>Students residing together as roommates are considered a “family unit” and will be expected to practice the proper precautions to maintain a healthy environment </a:t>
            </a:r>
            <a:r>
              <a:rPr lang="en-US" i="1" dirty="0" smtClean="0"/>
              <a:t>(3 </a:t>
            </a:r>
            <a:r>
              <a:rPr lang="en-US" i="1" dirty="0" err="1" smtClean="0"/>
              <a:t>Ws</a:t>
            </a:r>
            <a:r>
              <a:rPr lang="en-US" i="1" dirty="0" smtClean="0"/>
              <a:t>).</a:t>
            </a:r>
          </a:p>
          <a:p>
            <a:endParaRPr lang="en-US" sz="1800" dirty="0" smtClean="0"/>
          </a:p>
          <a:p>
            <a:endParaRPr lang="en-US" sz="1800" dirty="0" smtClean="0"/>
          </a:p>
          <a:p>
            <a:endParaRPr lang="en-US" sz="1800" dirty="0" smtClean="0"/>
          </a:p>
          <a:p>
            <a:endParaRPr lang="en-US" sz="1800" dirty="0" smtClean="0"/>
          </a:p>
          <a:p>
            <a:endParaRPr lang="en-US" sz="1800"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1001339" y="1224797"/>
            <a:ext cx="10287000" cy="566928"/>
          </a:xfrm>
        </p:spPr>
        <p:txBody>
          <a:bodyPr/>
          <a:lstStyle/>
          <a:p>
            <a:r>
              <a:rPr lang="en-US" dirty="0" smtClean="0"/>
              <a:t>Housing and residence Life</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16</a:t>
            </a:fld>
            <a:endParaRPr lang="en-US" dirty="0"/>
          </a:p>
        </p:txBody>
      </p:sp>
      <p:sp>
        <p:nvSpPr>
          <p:cNvPr id="2" name="Text Placeholder 1"/>
          <p:cNvSpPr>
            <a:spLocks noGrp="1"/>
          </p:cNvSpPr>
          <p:nvPr>
            <p:ph type="body" sz="quarter" idx="14"/>
          </p:nvPr>
        </p:nvSpPr>
        <p:spPr/>
        <p:txBody>
          <a:bodyPr/>
          <a:lstStyle/>
          <a:p>
            <a:r>
              <a:rPr lang="en-US" dirty="0" smtClean="0"/>
              <a:t>Student Affairs</a:t>
            </a:r>
            <a:endParaRPr lang="en-US" dirty="0"/>
          </a:p>
        </p:txBody>
      </p:sp>
    </p:spTree>
    <p:extLst>
      <p:ext uri="{BB962C8B-B14F-4D97-AF65-F5344CB8AC3E}">
        <p14:creationId xmlns:p14="http://schemas.microsoft.com/office/powerpoint/2010/main" val="31678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2255774"/>
            <a:ext cx="10287000" cy="3886134"/>
          </a:xfrm>
        </p:spPr>
        <p:txBody>
          <a:bodyPr/>
          <a:lstStyle/>
          <a:p>
            <a:r>
              <a:rPr lang="en-US" dirty="0" smtClean="0"/>
              <a:t>We will modify housing numbers to accommodate restroom health and safety.</a:t>
            </a:r>
          </a:p>
          <a:p>
            <a:r>
              <a:rPr lang="en-US" dirty="0" smtClean="0"/>
              <a:t>Will reduce the number of beds in older, traditional halls to protect health from doubles to singles, converting portions of Cooper, Vanstory, Murrow, Holland and Curtis Halls from doubles to singles.</a:t>
            </a:r>
          </a:p>
          <a:p>
            <a:r>
              <a:rPr lang="en-US" dirty="0" smtClean="0"/>
              <a:t>We will provide a list of additional resources for students who can’t get an on-campus or off-campus A&amp;T assignment.</a:t>
            </a:r>
            <a:endParaRPr lang="en-US" dirty="0" smtClean="0"/>
          </a:p>
          <a:p>
            <a:endParaRPr lang="en-US" sz="1800" dirty="0" smtClean="0"/>
          </a:p>
          <a:p>
            <a:endParaRPr lang="en-US" sz="1800" dirty="0" smtClean="0"/>
          </a:p>
          <a:p>
            <a:endParaRPr lang="en-US" sz="1800" dirty="0" smtClean="0"/>
          </a:p>
          <a:p>
            <a:endParaRPr lang="en-US" sz="1800" dirty="0" smtClean="0"/>
          </a:p>
          <a:p>
            <a:endParaRPr lang="en-US" sz="1800"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500" y="1253496"/>
            <a:ext cx="10287000" cy="566928"/>
          </a:xfrm>
        </p:spPr>
        <p:txBody>
          <a:bodyPr/>
          <a:lstStyle/>
          <a:p>
            <a:r>
              <a:rPr lang="en-US" dirty="0" smtClean="0"/>
              <a:t>Housing and residence Life</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17</a:t>
            </a:fld>
            <a:endParaRPr lang="en-US" dirty="0"/>
          </a:p>
        </p:txBody>
      </p:sp>
      <p:sp>
        <p:nvSpPr>
          <p:cNvPr id="2" name="Text Placeholder 1"/>
          <p:cNvSpPr>
            <a:spLocks noGrp="1"/>
          </p:cNvSpPr>
          <p:nvPr>
            <p:ph type="body" sz="quarter" idx="14"/>
          </p:nvPr>
        </p:nvSpPr>
        <p:spPr/>
        <p:txBody>
          <a:bodyPr/>
          <a:lstStyle/>
          <a:p>
            <a:r>
              <a:rPr lang="en-US" dirty="0" smtClean="0"/>
              <a:t>Student Affairs</a:t>
            </a:r>
            <a:endParaRPr lang="en-US" dirty="0"/>
          </a:p>
        </p:txBody>
      </p:sp>
    </p:spTree>
    <p:extLst>
      <p:ext uri="{BB962C8B-B14F-4D97-AF65-F5344CB8AC3E}">
        <p14:creationId xmlns:p14="http://schemas.microsoft.com/office/powerpoint/2010/main" val="218253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2255774"/>
            <a:ext cx="10287000" cy="3886134"/>
          </a:xfrm>
        </p:spPr>
        <p:txBody>
          <a:bodyPr/>
          <a:lstStyle/>
          <a:p>
            <a:r>
              <a:rPr lang="en-US" dirty="0" smtClean="0"/>
              <a:t>Visitation for the Fall 2020 semester is restricted and common area </a:t>
            </a:r>
            <a:r>
              <a:rPr lang="en-US" i="1" dirty="0" smtClean="0"/>
              <a:t>(lobbies, study rooms, computer labs, laundry facilities, etc.)</a:t>
            </a:r>
            <a:r>
              <a:rPr lang="en-US" dirty="0" smtClean="0"/>
              <a:t> capacities within residence halls will be limited.</a:t>
            </a:r>
          </a:p>
          <a:p>
            <a:r>
              <a:rPr lang="en-US" dirty="0" smtClean="0"/>
              <a:t>Residence hall expectations will be communicated with each student upon arrival during a series of virtual residence hall meetings facilitated by Housing and Residence Life staff members.</a:t>
            </a:r>
          </a:p>
          <a:p>
            <a:r>
              <a:rPr lang="en-US" dirty="0" smtClean="0"/>
              <a:t>A location has been identified for quarantine use, if a student presents symptoms. Students are expected to relocate to this area during testing. Students testing positive are expected to return to their permanent home address as soon as possible. The quarantine area will be sanitized multiple times a day on a weekly schedule.</a:t>
            </a:r>
          </a:p>
          <a:p>
            <a:endParaRPr lang="en-US" sz="1800" dirty="0" smtClean="0"/>
          </a:p>
          <a:p>
            <a:endParaRPr lang="en-US" sz="1800" dirty="0" smtClean="0"/>
          </a:p>
          <a:p>
            <a:endParaRPr lang="en-US" sz="1800" dirty="0" smtClean="0"/>
          </a:p>
          <a:p>
            <a:endParaRPr lang="en-US" sz="1800" dirty="0" smtClean="0"/>
          </a:p>
          <a:p>
            <a:endParaRPr lang="en-US" sz="1800"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500" y="1253496"/>
            <a:ext cx="10287000" cy="566928"/>
          </a:xfrm>
        </p:spPr>
        <p:txBody>
          <a:bodyPr/>
          <a:lstStyle/>
          <a:p>
            <a:r>
              <a:rPr lang="en-US" dirty="0" smtClean="0"/>
              <a:t>Housing and residence Life</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18</a:t>
            </a:fld>
            <a:endParaRPr lang="en-US" dirty="0"/>
          </a:p>
        </p:txBody>
      </p:sp>
      <p:sp>
        <p:nvSpPr>
          <p:cNvPr id="2" name="Text Placeholder 1"/>
          <p:cNvSpPr>
            <a:spLocks noGrp="1"/>
          </p:cNvSpPr>
          <p:nvPr>
            <p:ph type="body" sz="quarter" idx="14"/>
          </p:nvPr>
        </p:nvSpPr>
        <p:spPr/>
        <p:txBody>
          <a:bodyPr/>
          <a:lstStyle/>
          <a:p>
            <a:r>
              <a:rPr lang="en-US" dirty="0" smtClean="0"/>
              <a:t>Student Affairs</a:t>
            </a:r>
            <a:endParaRPr lang="en-US" dirty="0"/>
          </a:p>
        </p:txBody>
      </p:sp>
    </p:spTree>
    <p:extLst>
      <p:ext uri="{BB962C8B-B14F-4D97-AF65-F5344CB8AC3E}">
        <p14:creationId xmlns:p14="http://schemas.microsoft.com/office/powerpoint/2010/main" val="343426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2472719"/>
            <a:ext cx="10287000" cy="1145689"/>
          </a:xfrm>
        </p:spPr>
        <p:txBody>
          <a:bodyPr/>
          <a:lstStyle/>
          <a:p>
            <a:r>
              <a:rPr lang="en-US" dirty="0" smtClean="0"/>
              <a:t>Seating capacities in dining facilities will be reduced to 50% of the maximum occupancy across campus.</a:t>
            </a:r>
          </a:p>
          <a:p>
            <a:r>
              <a:rPr lang="en-US" dirty="0" smtClean="0"/>
              <a:t>Dining areas will align with physical distancing guidelines including limited seating, six-feet spacing, adjusted flows of traffic, to-go options, contactless and touchless payment options, and restricting self-serve options.</a:t>
            </a:r>
          </a:p>
          <a:p>
            <a:r>
              <a:rPr lang="en-US" dirty="0" smtClean="0"/>
              <a:t> We will expand sanitation measures in all locations and provide additional cleaning services between meal hours.</a:t>
            </a:r>
            <a:endParaRPr lang="en-US"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2500" y="1270992"/>
            <a:ext cx="10287000" cy="566928"/>
          </a:xfrm>
        </p:spPr>
        <p:txBody>
          <a:bodyPr/>
          <a:lstStyle/>
          <a:p>
            <a:r>
              <a:rPr lang="en-US" dirty="0" smtClean="0"/>
              <a:t>DINING and retail operations</a:t>
            </a: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Student Affairs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19</a:t>
            </a:fld>
            <a:endParaRPr lang="en-US" dirty="0"/>
          </a:p>
        </p:txBody>
      </p:sp>
    </p:spTree>
    <p:extLst>
      <p:ext uri="{BB962C8B-B14F-4D97-AF65-F5344CB8AC3E}">
        <p14:creationId xmlns:p14="http://schemas.microsoft.com/office/powerpoint/2010/main" val="133120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Health and safety protocols and expectations</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a:xfrm>
            <a:off x="719702" y="5219555"/>
            <a:ext cx="4991287" cy="264283"/>
          </a:xfrm>
        </p:spPr>
        <p:txBody>
          <a:bodyPr/>
          <a:lstStyle/>
          <a:p>
            <a:r>
              <a:rPr lang="en-US" dirty="0" smtClean="0"/>
              <a:t>Robert Pompey, vice Chancellor, Business and Finance</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06/04/20</a:t>
            </a:r>
            <a:endParaRPr lang="en-US" dirty="0"/>
          </a:p>
        </p:txBody>
      </p:sp>
      <p:sp>
        <p:nvSpPr>
          <p:cNvPr id="2" name="Text Placeholder 1"/>
          <p:cNvSpPr>
            <a:spLocks noGrp="1"/>
          </p:cNvSpPr>
          <p:nvPr>
            <p:ph type="body" sz="quarter" idx="10"/>
          </p:nvPr>
        </p:nvSpPr>
        <p:spPr>
          <a:xfrm>
            <a:off x="720176" y="5014082"/>
            <a:ext cx="4718098" cy="205473"/>
          </a:xfrm>
        </p:spPr>
        <p:txBody>
          <a:bodyPr/>
          <a:lstStyle/>
          <a:p>
            <a:r>
              <a:rPr lang="en-US" dirty="0" smtClean="0"/>
              <a:t>Melissa Holloway, General Counsel, Legal Affairs</a:t>
            </a:r>
            <a:endParaRPr lang="en-US" dirty="0"/>
          </a:p>
        </p:txBody>
      </p:sp>
    </p:spTree>
    <p:extLst>
      <p:ext uri="{BB962C8B-B14F-4D97-AF65-F5344CB8AC3E}">
        <p14:creationId xmlns:p14="http://schemas.microsoft.com/office/powerpoint/2010/main" val="95210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Student Affairs </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20</a:t>
            </a:fld>
            <a:endParaRPr lang="en-US" dirty="0"/>
          </a:p>
        </p:txBody>
      </p:sp>
      <p:sp>
        <p:nvSpPr>
          <p:cNvPr id="6" name="Title 13">
            <a:extLst>
              <a:ext uri="{FF2B5EF4-FFF2-40B4-BE49-F238E27FC236}">
                <a16:creationId xmlns:a16="http://schemas.microsoft.com/office/drawing/2014/main" id="{935C700B-1CAF-42BE-8866-699ED9521110}"/>
              </a:ext>
            </a:extLst>
          </p:cNvPr>
          <p:cNvSpPr txBox="1">
            <a:spLocks/>
          </p:cNvSpPr>
          <p:nvPr/>
        </p:nvSpPr>
        <p:spPr>
          <a:xfrm>
            <a:off x="860136" y="985652"/>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STUDENT CENTER AND CAMPUS RECREATION CENTER</a:t>
            </a:r>
            <a:endParaRPr lang="en-US" dirty="0"/>
          </a:p>
        </p:txBody>
      </p:sp>
      <p:sp>
        <p:nvSpPr>
          <p:cNvPr id="7" name="Content Placeholder 14">
            <a:extLst>
              <a:ext uri="{FF2B5EF4-FFF2-40B4-BE49-F238E27FC236}">
                <a16:creationId xmlns:a16="http://schemas.microsoft.com/office/drawing/2014/main" id="{477BB034-1942-4DF7-B79D-153CD945F77D}"/>
              </a:ext>
            </a:extLst>
          </p:cNvPr>
          <p:cNvSpPr txBox="1">
            <a:spLocks/>
          </p:cNvSpPr>
          <p:nvPr/>
        </p:nvSpPr>
        <p:spPr>
          <a:xfrm>
            <a:off x="860136" y="1562527"/>
            <a:ext cx="10287000" cy="1604633"/>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 collaboration with Dining Services, the Student Center will modify hours of operation:</a:t>
            </a:r>
            <a:br>
              <a:rPr lang="en-US" dirty="0" smtClean="0"/>
            </a:br>
            <a:r>
              <a:rPr lang="en-US" sz="2000" i="1" dirty="0" smtClean="0">
                <a:solidFill>
                  <a:srgbClr val="004684"/>
                </a:solidFill>
              </a:rPr>
              <a:t>&gt;Monday-Friday: 8am-10pm</a:t>
            </a:r>
            <a:br>
              <a:rPr lang="en-US" sz="2000" i="1" dirty="0" smtClean="0">
                <a:solidFill>
                  <a:srgbClr val="004684"/>
                </a:solidFill>
              </a:rPr>
            </a:br>
            <a:r>
              <a:rPr lang="en-US" sz="2000" i="1" dirty="0" smtClean="0">
                <a:solidFill>
                  <a:srgbClr val="004684"/>
                </a:solidFill>
              </a:rPr>
              <a:t>&gt;Saturday: 12pm-10pm</a:t>
            </a:r>
            <a:br>
              <a:rPr lang="en-US" sz="2000" i="1" dirty="0" smtClean="0">
                <a:solidFill>
                  <a:srgbClr val="004684"/>
                </a:solidFill>
              </a:rPr>
            </a:br>
            <a:r>
              <a:rPr lang="en-US" sz="2000" i="1" dirty="0" smtClean="0">
                <a:solidFill>
                  <a:srgbClr val="004684"/>
                </a:solidFill>
              </a:rPr>
              <a:t>&gt;Sunday: 2pm-10pm</a:t>
            </a:r>
          </a:p>
          <a:p>
            <a:r>
              <a:rPr lang="en-US" dirty="0" smtClean="0">
                <a:solidFill>
                  <a:srgbClr val="000000"/>
                </a:solidFill>
              </a:rPr>
              <a:t>Flow of traffic will be adjusted to align with physical distancing guidelines and signage will be placed in highly visible locations throughout the building.</a:t>
            </a:r>
          </a:p>
          <a:p>
            <a:r>
              <a:rPr lang="en-US" dirty="0" smtClean="0">
                <a:solidFill>
                  <a:srgbClr val="000000"/>
                </a:solidFill>
              </a:rPr>
              <a:t>Extensive cleaning and disinfectant measures will be implemented with hourly sanitation throughout the facility. </a:t>
            </a:r>
          </a:p>
          <a:p>
            <a:r>
              <a:rPr lang="en-US" dirty="0" smtClean="0">
                <a:solidFill>
                  <a:srgbClr val="000000"/>
                </a:solidFill>
              </a:rPr>
              <a:t>External individual and group event reservations are restricted for the Fall 2020 semester.</a:t>
            </a:r>
          </a:p>
          <a:p>
            <a:r>
              <a:rPr lang="en-US" dirty="0" smtClean="0">
                <a:solidFill>
                  <a:srgbClr val="000000"/>
                </a:solidFill>
              </a:rPr>
              <a:t>Capacities for internal events will be limited and room layouts will reflect physical distancing guidelines at all times. </a:t>
            </a:r>
          </a:p>
          <a:p>
            <a:endParaRPr lang="en-US" b="1" dirty="0">
              <a:solidFill>
                <a:srgbClr val="004684"/>
              </a:solidFill>
            </a:endParaRPr>
          </a:p>
        </p:txBody>
      </p:sp>
    </p:spTree>
    <p:extLst>
      <p:ext uri="{BB962C8B-B14F-4D97-AF65-F5344CB8AC3E}">
        <p14:creationId xmlns:p14="http://schemas.microsoft.com/office/powerpoint/2010/main" val="189746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Student Affairs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21</a:t>
            </a:fld>
            <a:endParaRPr lang="en-US" dirty="0"/>
          </a:p>
        </p:txBody>
      </p:sp>
      <p:sp>
        <p:nvSpPr>
          <p:cNvPr id="6" name="Title 13">
            <a:extLst>
              <a:ext uri="{FF2B5EF4-FFF2-40B4-BE49-F238E27FC236}">
                <a16:creationId xmlns:a16="http://schemas.microsoft.com/office/drawing/2014/main" id="{935C700B-1CAF-42BE-8866-699ED9521110}"/>
              </a:ext>
            </a:extLst>
          </p:cNvPr>
          <p:cNvSpPr txBox="1">
            <a:spLocks/>
          </p:cNvSpPr>
          <p:nvPr/>
        </p:nvSpPr>
        <p:spPr>
          <a:xfrm>
            <a:off x="1104900" y="969402"/>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STUDENT engagement</a:t>
            </a:r>
            <a:endParaRPr lang="en-US" dirty="0"/>
          </a:p>
        </p:txBody>
      </p:sp>
      <p:sp>
        <p:nvSpPr>
          <p:cNvPr id="11" name="Content Placeholder 14">
            <a:extLst>
              <a:ext uri="{FF2B5EF4-FFF2-40B4-BE49-F238E27FC236}">
                <a16:creationId xmlns:a16="http://schemas.microsoft.com/office/drawing/2014/main" id="{477BB034-1942-4DF7-B79D-153CD945F77D}"/>
              </a:ext>
            </a:extLst>
          </p:cNvPr>
          <p:cNvSpPr txBox="1">
            <a:spLocks/>
          </p:cNvSpPr>
          <p:nvPr/>
        </p:nvSpPr>
        <p:spPr>
          <a:xfrm>
            <a:off x="1104900" y="1570550"/>
            <a:ext cx="10287000" cy="1604633"/>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rPr>
              <a:t>Students will have access to virtual “return to campus trainings”. The trainings will include guidelines for maintaining a healthy environment.</a:t>
            </a:r>
          </a:p>
          <a:p>
            <a:r>
              <a:rPr lang="en-US" dirty="0" smtClean="0">
                <a:solidFill>
                  <a:srgbClr val="000000"/>
                </a:solidFill>
              </a:rPr>
              <a:t>Students </a:t>
            </a:r>
            <a:r>
              <a:rPr lang="en-US" dirty="0">
                <a:solidFill>
                  <a:srgbClr val="000000"/>
                </a:solidFill>
              </a:rPr>
              <a:t>are expected to review training materials prior to </a:t>
            </a:r>
            <a:r>
              <a:rPr lang="en-US" dirty="0" smtClean="0">
                <a:solidFill>
                  <a:srgbClr val="000000"/>
                </a:solidFill>
              </a:rPr>
              <a:t>arrival </a:t>
            </a:r>
            <a:r>
              <a:rPr lang="en-US" dirty="0">
                <a:solidFill>
                  <a:srgbClr val="000000"/>
                </a:solidFill>
              </a:rPr>
              <a:t>on campus</a:t>
            </a:r>
            <a:r>
              <a:rPr lang="en-US" dirty="0" smtClean="0">
                <a:solidFill>
                  <a:srgbClr val="000000"/>
                </a:solidFill>
              </a:rPr>
              <a:t>.</a:t>
            </a:r>
            <a:endParaRPr lang="en-US" dirty="0">
              <a:solidFill>
                <a:srgbClr val="000000"/>
              </a:solidFill>
            </a:endParaRPr>
          </a:p>
          <a:p>
            <a:r>
              <a:rPr lang="en-US" dirty="0" smtClean="0">
                <a:solidFill>
                  <a:srgbClr val="000000"/>
                </a:solidFill>
              </a:rPr>
              <a:t>We will restrict large gatherings for the Fall 2020 semester and only permit gatherings of 10 indoors or 25 outdoors. </a:t>
            </a:r>
          </a:p>
          <a:p>
            <a:r>
              <a:rPr lang="en-US" dirty="0" smtClean="0">
                <a:solidFill>
                  <a:srgbClr val="000000"/>
                </a:solidFill>
              </a:rPr>
              <a:t>Events larger than the aforementioned should transition to an online format or postpone to Spring 2021 </a:t>
            </a:r>
            <a:r>
              <a:rPr lang="en-US" i="1" dirty="0" smtClean="0">
                <a:solidFill>
                  <a:srgbClr val="000000"/>
                </a:solidFill>
              </a:rPr>
              <a:t>(i.e. Greek life activities, socials, comedy show, etc.)</a:t>
            </a:r>
          </a:p>
          <a:p>
            <a:r>
              <a:rPr lang="en-US" dirty="0" smtClean="0">
                <a:solidFill>
                  <a:srgbClr val="000000"/>
                </a:solidFill>
              </a:rPr>
              <a:t>Students are expected to follow physical distancing guidelines for all social gatherings.</a:t>
            </a:r>
          </a:p>
          <a:p>
            <a:r>
              <a:rPr lang="en-US" dirty="0" smtClean="0">
                <a:solidFill>
                  <a:srgbClr val="000000"/>
                </a:solidFill>
              </a:rPr>
              <a:t>Use of Greek plots is permitted, with the expectation of physical distancing and use of masks. </a:t>
            </a:r>
          </a:p>
          <a:p>
            <a:endParaRPr lang="en-US" sz="2000" b="1" dirty="0">
              <a:solidFill>
                <a:srgbClr val="000000"/>
              </a:solidFill>
            </a:endParaRPr>
          </a:p>
        </p:txBody>
      </p:sp>
    </p:spTree>
    <p:extLst>
      <p:ext uri="{BB962C8B-B14F-4D97-AF65-F5344CB8AC3E}">
        <p14:creationId xmlns:p14="http://schemas.microsoft.com/office/powerpoint/2010/main" val="415269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athletics</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smtClean="0"/>
              <a:t>Director, Intercollegiate Athletics</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06/04/20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Earl Hilton</a:t>
            </a:r>
            <a:endParaRPr lang="en-US" dirty="0"/>
          </a:p>
        </p:txBody>
      </p:sp>
    </p:spTree>
    <p:extLst>
      <p:ext uri="{BB962C8B-B14F-4D97-AF65-F5344CB8AC3E}">
        <p14:creationId xmlns:p14="http://schemas.microsoft.com/office/powerpoint/2010/main" val="379117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1558913"/>
            <a:ext cx="10287000" cy="4066031"/>
          </a:xfrm>
        </p:spPr>
        <p:txBody>
          <a:bodyPr/>
          <a:lstStyle/>
          <a:p>
            <a:r>
              <a:rPr lang="en-US" sz="2800" dirty="0"/>
              <a:t>Why?</a:t>
            </a:r>
          </a:p>
          <a:p>
            <a:r>
              <a:rPr lang="en-US" sz="2800" dirty="0" smtClean="0"/>
              <a:t>How</a:t>
            </a:r>
            <a:r>
              <a:rPr lang="en-US" sz="2800" dirty="0"/>
              <a:t>?</a:t>
            </a:r>
          </a:p>
          <a:p>
            <a:pPr marL="0" indent="0">
              <a:buNone/>
            </a:pPr>
            <a:r>
              <a:rPr lang="en-US" sz="2800" dirty="0"/>
              <a:t>	- Guidelines for students generally</a:t>
            </a:r>
          </a:p>
          <a:p>
            <a:pPr marL="0" indent="0">
              <a:buNone/>
            </a:pPr>
            <a:r>
              <a:rPr lang="en-US" sz="2800" dirty="0"/>
              <a:t>	- NCAA guidance</a:t>
            </a:r>
          </a:p>
          <a:p>
            <a:pPr marL="0" indent="0">
              <a:buNone/>
            </a:pPr>
            <a:r>
              <a:rPr lang="en-US" sz="2800" dirty="0"/>
              <a:t>	- Testing</a:t>
            </a:r>
          </a:p>
          <a:p>
            <a:pPr marL="0" indent="0">
              <a:buNone/>
            </a:pPr>
            <a:r>
              <a:rPr lang="en-US" sz="2800" dirty="0"/>
              <a:t>	- Conditioning / Practice</a:t>
            </a:r>
          </a:p>
          <a:p>
            <a:pPr marL="0" indent="0">
              <a:buNone/>
            </a:pPr>
            <a:r>
              <a:rPr lang="en-US" sz="2800" dirty="0"/>
              <a:t>	- Calendar</a:t>
            </a:r>
          </a:p>
          <a:p>
            <a:pPr marL="0" indent="0">
              <a:buNone/>
            </a:pPr>
            <a:endParaRPr lang="en-US" dirty="0"/>
          </a:p>
          <a:p>
            <a:pPr marL="0" indent="0">
              <a:buNone/>
            </a:pPr>
            <a:endParaRPr lang="en-US" dirty="0"/>
          </a:p>
          <a:p>
            <a:pPr marL="0" indent="0">
              <a:buNone/>
            </a:pP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Athletics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23</a:t>
            </a:fld>
            <a:endParaRPr lang="en-US" dirty="0"/>
          </a:p>
        </p:txBody>
      </p:sp>
    </p:spTree>
    <p:extLst>
      <p:ext uri="{BB962C8B-B14F-4D97-AF65-F5344CB8AC3E}">
        <p14:creationId xmlns:p14="http://schemas.microsoft.com/office/powerpoint/2010/main" val="346464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2500" y="1330036"/>
            <a:ext cx="10287000" cy="4294908"/>
          </a:xfrm>
        </p:spPr>
        <p:txBody>
          <a:bodyPr/>
          <a:lstStyle/>
          <a:p>
            <a:pPr marL="0" indent="0">
              <a:buNone/>
            </a:pPr>
            <a:r>
              <a:rPr lang="en-US" sz="2800" dirty="0"/>
              <a:t>Football – Game Day</a:t>
            </a:r>
          </a:p>
          <a:p>
            <a:r>
              <a:rPr lang="en-US" sz="2800" dirty="0"/>
              <a:t>Health and Safety</a:t>
            </a:r>
          </a:p>
          <a:p>
            <a:pPr marL="0" indent="0">
              <a:buNone/>
            </a:pPr>
            <a:r>
              <a:rPr lang="en-US" sz="2800" dirty="0"/>
              <a:t>	- Social Distancing and Masks</a:t>
            </a:r>
          </a:p>
          <a:p>
            <a:pPr marL="0" indent="0">
              <a:buNone/>
            </a:pPr>
            <a:r>
              <a:rPr lang="en-US" sz="2800" dirty="0"/>
              <a:t>	- Ingress / Egress</a:t>
            </a:r>
          </a:p>
          <a:p>
            <a:pPr marL="0" indent="0">
              <a:buNone/>
            </a:pPr>
            <a:r>
              <a:rPr lang="en-US" sz="2800" dirty="0"/>
              <a:t>	- Tailgating</a:t>
            </a:r>
          </a:p>
          <a:p>
            <a:pPr marL="0" indent="0">
              <a:buNone/>
            </a:pPr>
            <a:r>
              <a:rPr lang="en-US" sz="2800" dirty="0"/>
              <a:t>	- Concessions</a:t>
            </a:r>
          </a:p>
          <a:p>
            <a:pPr marL="0" indent="0">
              <a:buNone/>
            </a:pPr>
            <a:r>
              <a:rPr lang="en-US" sz="2800" dirty="0"/>
              <a:t>	- Tents / Beer Garden</a:t>
            </a:r>
          </a:p>
          <a:p>
            <a:pPr marL="0" indent="0">
              <a:buNone/>
            </a:pPr>
            <a:r>
              <a:rPr lang="en-US" sz="2800" dirty="0"/>
              <a:t>	- Skybox</a:t>
            </a:r>
            <a:endParaRPr lang="en-US" dirty="0"/>
          </a:p>
          <a:p>
            <a:pPr marL="0" indent="0">
              <a:buNone/>
            </a:pPr>
            <a:endParaRPr lang="en-US" dirty="0"/>
          </a:p>
          <a:p>
            <a:pPr marL="0" indent="0">
              <a:buNone/>
            </a:pPr>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smtClean="0"/>
              <a:t>Athletics</a:t>
            </a:r>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24</a:t>
            </a:fld>
            <a:endParaRPr lang="en-US" dirty="0"/>
          </a:p>
        </p:txBody>
      </p:sp>
    </p:spTree>
    <p:extLst>
      <p:ext uri="{BB962C8B-B14F-4D97-AF65-F5344CB8AC3E}">
        <p14:creationId xmlns:p14="http://schemas.microsoft.com/office/powerpoint/2010/main" val="316439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Athletics</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25</a:t>
            </a:fld>
            <a:endParaRPr lang="en-US" dirty="0"/>
          </a:p>
        </p:txBody>
      </p:sp>
      <p:sp>
        <p:nvSpPr>
          <p:cNvPr id="2" name="Content Placeholder 1"/>
          <p:cNvSpPr>
            <a:spLocks noGrp="1"/>
          </p:cNvSpPr>
          <p:nvPr>
            <p:ph idx="1"/>
          </p:nvPr>
        </p:nvSpPr>
        <p:spPr>
          <a:xfrm>
            <a:off x="701293" y="2620184"/>
            <a:ext cx="4068284" cy="4126659"/>
          </a:xfrm>
        </p:spPr>
        <p:txBody>
          <a:bodyPr/>
          <a:lstStyle/>
          <a:p>
            <a:r>
              <a:rPr lang="en-US" dirty="0"/>
              <a:t>3 - 6’ Seated Distancing </a:t>
            </a:r>
          </a:p>
          <a:p>
            <a:r>
              <a:rPr lang="en-US" dirty="0" smtClean="0"/>
              <a:t>3</a:t>
            </a:r>
            <a:r>
              <a:rPr lang="en-US" dirty="0"/>
              <a:t>’ (two seats) between groups sitting on same rows</a:t>
            </a:r>
          </a:p>
          <a:p>
            <a:r>
              <a:rPr lang="en-US" dirty="0" smtClean="0"/>
              <a:t>Seating </a:t>
            </a:r>
            <a:r>
              <a:rPr lang="en-US" dirty="0"/>
              <a:t>every other row</a:t>
            </a:r>
          </a:p>
          <a:p>
            <a:r>
              <a:rPr lang="en-US" dirty="0" smtClean="0"/>
              <a:t>41</a:t>
            </a:r>
            <a:r>
              <a:rPr lang="en-US" dirty="0"/>
              <a:t>% utilization-allows for various seated groups</a:t>
            </a:r>
          </a:p>
          <a:p>
            <a:r>
              <a:rPr lang="en-US" dirty="0" smtClean="0"/>
              <a:t>All </a:t>
            </a:r>
            <a:r>
              <a:rPr lang="en-US" dirty="0"/>
              <a:t>seats are reserved</a:t>
            </a:r>
          </a:p>
          <a:p>
            <a:r>
              <a:rPr lang="en-US" dirty="0" smtClean="0"/>
              <a:t>~</a:t>
            </a:r>
            <a:r>
              <a:rPr lang="en-US" dirty="0"/>
              <a:t>7800 seats available </a:t>
            </a:r>
          </a:p>
          <a:p>
            <a:pPr marL="0" indent="0">
              <a:buNone/>
            </a:pPr>
            <a:endParaRPr lang="en-US" dirty="0"/>
          </a:p>
        </p:txBody>
      </p:sp>
      <p:graphicFrame>
        <p:nvGraphicFramePr>
          <p:cNvPr id="10" name="Table 9">
            <a:extLst>
              <a:ext uri="{FF2B5EF4-FFF2-40B4-BE49-F238E27FC236}">
                <a16:creationId xmlns:a16="http://schemas.microsoft.com/office/drawing/2014/main" id="{22039D72-0B91-0D44-8D10-89F05B32146D}"/>
              </a:ext>
            </a:extLst>
          </p:cNvPr>
          <p:cNvGraphicFramePr>
            <a:graphicFrameLocks noGrp="1"/>
          </p:cNvGraphicFramePr>
          <p:nvPr>
            <p:extLst>
              <p:ext uri="{D42A27DB-BD31-4B8C-83A1-F6EECF244321}">
                <p14:modId xmlns:p14="http://schemas.microsoft.com/office/powerpoint/2010/main" val="123459860"/>
              </p:ext>
            </p:extLst>
          </p:nvPr>
        </p:nvGraphicFramePr>
        <p:xfrm>
          <a:off x="5887452" y="1957136"/>
          <a:ext cx="5642377" cy="3916944"/>
        </p:xfrm>
        <a:graphic>
          <a:graphicData uri="http://schemas.openxmlformats.org/drawingml/2006/table">
            <a:tbl>
              <a:tblPr/>
              <a:tblGrid>
                <a:gridCol w="351719">
                  <a:extLst>
                    <a:ext uri="{9D8B030D-6E8A-4147-A177-3AD203B41FA5}">
                      <a16:colId xmlns:a16="http://schemas.microsoft.com/office/drawing/2014/main" val="3689689893"/>
                    </a:ext>
                  </a:extLst>
                </a:gridCol>
                <a:gridCol w="297228">
                  <a:extLst>
                    <a:ext uri="{9D8B030D-6E8A-4147-A177-3AD203B41FA5}">
                      <a16:colId xmlns:a16="http://schemas.microsoft.com/office/drawing/2014/main" val="1108221294"/>
                    </a:ext>
                  </a:extLst>
                </a:gridCol>
                <a:gridCol w="297228">
                  <a:extLst>
                    <a:ext uri="{9D8B030D-6E8A-4147-A177-3AD203B41FA5}">
                      <a16:colId xmlns:a16="http://schemas.microsoft.com/office/drawing/2014/main" val="1211109621"/>
                    </a:ext>
                  </a:extLst>
                </a:gridCol>
                <a:gridCol w="297228">
                  <a:extLst>
                    <a:ext uri="{9D8B030D-6E8A-4147-A177-3AD203B41FA5}">
                      <a16:colId xmlns:a16="http://schemas.microsoft.com/office/drawing/2014/main" val="312549575"/>
                    </a:ext>
                  </a:extLst>
                </a:gridCol>
                <a:gridCol w="297228">
                  <a:extLst>
                    <a:ext uri="{9D8B030D-6E8A-4147-A177-3AD203B41FA5}">
                      <a16:colId xmlns:a16="http://schemas.microsoft.com/office/drawing/2014/main" val="11434647"/>
                    </a:ext>
                  </a:extLst>
                </a:gridCol>
                <a:gridCol w="297228">
                  <a:extLst>
                    <a:ext uri="{9D8B030D-6E8A-4147-A177-3AD203B41FA5}">
                      <a16:colId xmlns:a16="http://schemas.microsoft.com/office/drawing/2014/main" val="2185216514"/>
                    </a:ext>
                  </a:extLst>
                </a:gridCol>
                <a:gridCol w="297228">
                  <a:extLst>
                    <a:ext uri="{9D8B030D-6E8A-4147-A177-3AD203B41FA5}">
                      <a16:colId xmlns:a16="http://schemas.microsoft.com/office/drawing/2014/main" val="1952826520"/>
                    </a:ext>
                  </a:extLst>
                </a:gridCol>
                <a:gridCol w="297228">
                  <a:extLst>
                    <a:ext uri="{9D8B030D-6E8A-4147-A177-3AD203B41FA5}">
                      <a16:colId xmlns:a16="http://schemas.microsoft.com/office/drawing/2014/main" val="1313087487"/>
                    </a:ext>
                  </a:extLst>
                </a:gridCol>
                <a:gridCol w="297228">
                  <a:extLst>
                    <a:ext uri="{9D8B030D-6E8A-4147-A177-3AD203B41FA5}">
                      <a16:colId xmlns:a16="http://schemas.microsoft.com/office/drawing/2014/main" val="3469617007"/>
                    </a:ext>
                  </a:extLst>
                </a:gridCol>
                <a:gridCol w="297228">
                  <a:extLst>
                    <a:ext uri="{9D8B030D-6E8A-4147-A177-3AD203B41FA5}">
                      <a16:colId xmlns:a16="http://schemas.microsoft.com/office/drawing/2014/main" val="2235538422"/>
                    </a:ext>
                  </a:extLst>
                </a:gridCol>
                <a:gridCol w="297228">
                  <a:extLst>
                    <a:ext uri="{9D8B030D-6E8A-4147-A177-3AD203B41FA5}">
                      <a16:colId xmlns:a16="http://schemas.microsoft.com/office/drawing/2014/main" val="3016862133"/>
                    </a:ext>
                  </a:extLst>
                </a:gridCol>
                <a:gridCol w="297228">
                  <a:extLst>
                    <a:ext uri="{9D8B030D-6E8A-4147-A177-3AD203B41FA5}">
                      <a16:colId xmlns:a16="http://schemas.microsoft.com/office/drawing/2014/main" val="2023572203"/>
                    </a:ext>
                  </a:extLst>
                </a:gridCol>
                <a:gridCol w="297228">
                  <a:extLst>
                    <a:ext uri="{9D8B030D-6E8A-4147-A177-3AD203B41FA5}">
                      <a16:colId xmlns:a16="http://schemas.microsoft.com/office/drawing/2014/main" val="1941597974"/>
                    </a:ext>
                  </a:extLst>
                </a:gridCol>
                <a:gridCol w="297228">
                  <a:extLst>
                    <a:ext uri="{9D8B030D-6E8A-4147-A177-3AD203B41FA5}">
                      <a16:colId xmlns:a16="http://schemas.microsoft.com/office/drawing/2014/main" val="51488355"/>
                    </a:ext>
                  </a:extLst>
                </a:gridCol>
                <a:gridCol w="297228">
                  <a:extLst>
                    <a:ext uri="{9D8B030D-6E8A-4147-A177-3AD203B41FA5}">
                      <a16:colId xmlns:a16="http://schemas.microsoft.com/office/drawing/2014/main" val="30548584"/>
                    </a:ext>
                  </a:extLst>
                </a:gridCol>
                <a:gridCol w="297228">
                  <a:extLst>
                    <a:ext uri="{9D8B030D-6E8A-4147-A177-3AD203B41FA5}">
                      <a16:colId xmlns:a16="http://schemas.microsoft.com/office/drawing/2014/main" val="2050198942"/>
                    </a:ext>
                  </a:extLst>
                </a:gridCol>
                <a:gridCol w="297228">
                  <a:extLst>
                    <a:ext uri="{9D8B030D-6E8A-4147-A177-3AD203B41FA5}">
                      <a16:colId xmlns:a16="http://schemas.microsoft.com/office/drawing/2014/main" val="2606430257"/>
                    </a:ext>
                  </a:extLst>
                </a:gridCol>
                <a:gridCol w="297228">
                  <a:extLst>
                    <a:ext uri="{9D8B030D-6E8A-4147-A177-3AD203B41FA5}">
                      <a16:colId xmlns:a16="http://schemas.microsoft.com/office/drawing/2014/main" val="1693270632"/>
                    </a:ext>
                  </a:extLst>
                </a:gridCol>
                <a:gridCol w="237782">
                  <a:extLst>
                    <a:ext uri="{9D8B030D-6E8A-4147-A177-3AD203B41FA5}">
                      <a16:colId xmlns:a16="http://schemas.microsoft.com/office/drawing/2014/main" val="888467943"/>
                    </a:ext>
                  </a:extLst>
                </a:gridCol>
              </a:tblGrid>
              <a:tr h="108804">
                <a:tc>
                  <a:txBody>
                    <a:bodyPr/>
                    <a:lstStyle/>
                    <a:p>
                      <a:pPr algn="ctr" fontAlgn="ctr"/>
                      <a:r>
                        <a:rPr lang="en-US" sz="500" b="1" i="0" u="none" strike="noStrike">
                          <a:solidFill>
                            <a:srgbClr val="FFFFFF"/>
                          </a:solidFill>
                          <a:effectLst/>
                          <a:latin typeface="Courier" pitchFamily="2" charset="0"/>
                        </a:rPr>
                        <a:t>Row</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ctr" fontAlgn="ctr"/>
                      <a:r>
                        <a:rPr lang="en-US" sz="500" b="1" i="0" u="none" strike="noStrike">
                          <a:solidFill>
                            <a:srgbClr val="FFFFFF"/>
                          </a:solidFill>
                          <a:effectLst/>
                          <a:latin typeface="Courier" pitchFamily="2" charset="0"/>
                        </a:rPr>
                        <a:t>Row</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645290993"/>
                  </a:ext>
                </a:extLst>
              </a:tr>
              <a:tr h="108804">
                <a:tc>
                  <a:txBody>
                    <a:bodyPr/>
                    <a:lstStyle/>
                    <a:p>
                      <a:pPr algn="ctr" fontAlgn="ctr"/>
                      <a:r>
                        <a:rPr lang="en-US" sz="500" b="1" i="0" u="none" strike="noStrike">
                          <a:solidFill>
                            <a:srgbClr val="FFFFFF"/>
                          </a:solidFill>
                          <a:effectLst/>
                          <a:latin typeface="Courier" pitchFamily="2"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500" b="0" i="0" u="none" strike="noStrike">
                          <a:solidFill>
                            <a:srgbClr val="000000"/>
                          </a:solidFill>
                          <a:effectLst/>
                          <a:latin typeface="Arial" panose="020B0604020202020204" pitchFamily="34" charset="0"/>
                        </a:rPr>
                        <a:t> </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none" strike="noStrike">
                          <a:solidFill>
                            <a:srgbClr val="FFFFFF"/>
                          </a:solidFill>
                          <a:effectLst/>
                          <a:latin typeface="Courier" pitchFamily="2" charset="0"/>
                        </a:rPr>
                        <a:t> </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26795864"/>
                  </a:ext>
                </a:extLst>
              </a:tr>
              <a:tr h="108804">
                <a:tc>
                  <a:txBody>
                    <a:bodyPr/>
                    <a:lstStyle/>
                    <a:p>
                      <a:pPr algn="ctr" fontAlgn="ctr"/>
                      <a:r>
                        <a:rPr lang="en-US" sz="500" b="1" i="0" u="none" strike="noStrike">
                          <a:solidFill>
                            <a:srgbClr val="FFFFFF"/>
                          </a:solidFill>
                          <a:effectLst/>
                          <a:latin typeface="Courier" pitchFamily="2" charset="0"/>
                        </a:rPr>
                        <a:t>34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34</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3433164455"/>
                  </a:ext>
                </a:extLst>
              </a:tr>
              <a:tr h="108804">
                <a:tc>
                  <a:txBody>
                    <a:bodyPr/>
                    <a:lstStyle/>
                    <a:p>
                      <a:pPr algn="ctr" fontAlgn="ctr"/>
                      <a:r>
                        <a:rPr lang="en-US" sz="500" b="1" i="0" u="none" strike="noStrike">
                          <a:solidFill>
                            <a:srgbClr val="FFFFFF"/>
                          </a:solidFill>
                          <a:effectLst/>
                          <a:latin typeface="Courier" pitchFamily="2" charset="0"/>
                        </a:rPr>
                        <a:t>33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33</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987041013"/>
                  </a:ext>
                </a:extLst>
              </a:tr>
              <a:tr h="108804">
                <a:tc>
                  <a:txBody>
                    <a:bodyPr/>
                    <a:lstStyle/>
                    <a:p>
                      <a:pPr algn="ctr" fontAlgn="ctr"/>
                      <a:r>
                        <a:rPr lang="en-US" sz="500" b="1" i="0" u="none" strike="noStrike">
                          <a:solidFill>
                            <a:srgbClr val="FFFFFF"/>
                          </a:solidFill>
                          <a:effectLst/>
                          <a:latin typeface="Courier" pitchFamily="2" charset="0"/>
                        </a:rPr>
                        <a:t>32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32</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377069443"/>
                  </a:ext>
                </a:extLst>
              </a:tr>
              <a:tr h="108804">
                <a:tc>
                  <a:txBody>
                    <a:bodyPr/>
                    <a:lstStyle/>
                    <a:p>
                      <a:pPr algn="ctr" fontAlgn="ctr"/>
                      <a:r>
                        <a:rPr lang="en-US" sz="500" b="1" i="0" u="none" strike="noStrike">
                          <a:solidFill>
                            <a:srgbClr val="FFFFFF"/>
                          </a:solidFill>
                          <a:effectLst/>
                          <a:latin typeface="Courier" pitchFamily="2" charset="0"/>
                        </a:rPr>
                        <a:t>31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31</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018854501"/>
                  </a:ext>
                </a:extLst>
              </a:tr>
              <a:tr h="108804">
                <a:tc>
                  <a:txBody>
                    <a:bodyPr/>
                    <a:lstStyle/>
                    <a:p>
                      <a:pPr algn="ctr" fontAlgn="ctr"/>
                      <a:r>
                        <a:rPr lang="en-US" sz="500" b="1" i="0" u="none" strike="noStrike">
                          <a:solidFill>
                            <a:srgbClr val="FFFFFF"/>
                          </a:solidFill>
                          <a:effectLst/>
                          <a:latin typeface="Courier" pitchFamily="2" charset="0"/>
                        </a:rPr>
                        <a:t>30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30</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891353538"/>
                  </a:ext>
                </a:extLst>
              </a:tr>
              <a:tr h="108804">
                <a:tc>
                  <a:txBody>
                    <a:bodyPr/>
                    <a:lstStyle/>
                    <a:p>
                      <a:pPr algn="ctr" fontAlgn="ctr"/>
                      <a:r>
                        <a:rPr lang="en-US" sz="500" b="1" i="0" u="none" strike="noStrike">
                          <a:solidFill>
                            <a:srgbClr val="FFFFFF"/>
                          </a:solidFill>
                          <a:effectLst/>
                          <a:latin typeface="Courier" pitchFamily="2" charset="0"/>
                        </a:rPr>
                        <a:t>29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29</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3632284755"/>
                  </a:ext>
                </a:extLst>
              </a:tr>
              <a:tr h="108804">
                <a:tc>
                  <a:txBody>
                    <a:bodyPr/>
                    <a:lstStyle/>
                    <a:p>
                      <a:pPr algn="ctr" fontAlgn="ctr"/>
                      <a:r>
                        <a:rPr lang="en-US" sz="500" b="1" i="0" u="none" strike="noStrike">
                          <a:solidFill>
                            <a:srgbClr val="FFFFFF"/>
                          </a:solidFill>
                          <a:effectLst/>
                          <a:latin typeface="Courier" pitchFamily="2" charset="0"/>
                        </a:rPr>
                        <a:t>28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28</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3328029507"/>
                  </a:ext>
                </a:extLst>
              </a:tr>
              <a:tr h="108804">
                <a:tc>
                  <a:txBody>
                    <a:bodyPr/>
                    <a:lstStyle/>
                    <a:p>
                      <a:pPr algn="ctr" fontAlgn="ctr"/>
                      <a:r>
                        <a:rPr lang="en-US" sz="500" b="1" i="0" u="none" strike="noStrike">
                          <a:solidFill>
                            <a:srgbClr val="FFFFFF"/>
                          </a:solidFill>
                          <a:effectLst/>
                          <a:latin typeface="Courier" pitchFamily="2" charset="0"/>
                        </a:rPr>
                        <a:t>27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27</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934945889"/>
                  </a:ext>
                </a:extLst>
              </a:tr>
              <a:tr h="108804">
                <a:tc>
                  <a:txBody>
                    <a:bodyPr/>
                    <a:lstStyle/>
                    <a:p>
                      <a:pPr algn="ctr" fontAlgn="ctr"/>
                      <a:r>
                        <a:rPr lang="en-US" sz="500" b="1" i="0" u="none" strike="noStrike">
                          <a:solidFill>
                            <a:srgbClr val="FFFFFF"/>
                          </a:solidFill>
                          <a:effectLst/>
                          <a:latin typeface="Courier" pitchFamily="2" charset="0"/>
                        </a:rPr>
                        <a:t>26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26</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220376620"/>
                  </a:ext>
                </a:extLst>
              </a:tr>
              <a:tr h="108804">
                <a:tc>
                  <a:txBody>
                    <a:bodyPr/>
                    <a:lstStyle/>
                    <a:p>
                      <a:pPr algn="ctr" fontAlgn="ctr"/>
                      <a:r>
                        <a:rPr lang="en-US" sz="500" b="1" i="0" u="none" strike="noStrike">
                          <a:solidFill>
                            <a:srgbClr val="FFFFFF"/>
                          </a:solidFill>
                          <a:effectLst/>
                          <a:latin typeface="Courier" pitchFamily="2" charset="0"/>
                        </a:rPr>
                        <a:t>25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25</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4133876527"/>
                  </a:ext>
                </a:extLst>
              </a:tr>
              <a:tr h="108804">
                <a:tc>
                  <a:txBody>
                    <a:bodyPr/>
                    <a:lstStyle/>
                    <a:p>
                      <a:pPr algn="ctr" fontAlgn="ctr"/>
                      <a:r>
                        <a:rPr lang="en-US" sz="500" b="1" i="0" u="none" strike="noStrike">
                          <a:solidFill>
                            <a:srgbClr val="FFFFFF"/>
                          </a:solidFill>
                          <a:effectLst/>
                          <a:latin typeface="Courier" pitchFamily="2" charset="0"/>
                        </a:rPr>
                        <a:t>24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24</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930229497"/>
                  </a:ext>
                </a:extLst>
              </a:tr>
              <a:tr h="108804">
                <a:tc>
                  <a:txBody>
                    <a:bodyPr/>
                    <a:lstStyle/>
                    <a:p>
                      <a:pPr algn="ctr" fontAlgn="ctr"/>
                      <a:r>
                        <a:rPr lang="en-US" sz="500" b="1" i="0" u="none" strike="noStrike">
                          <a:solidFill>
                            <a:srgbClr val="FFFFFF"/>
                          </a:solidFill>
                          <a:effectLst/>
                          <a:latin typeface="Courier" pitchFamily="2" charset="0"/>
                        </a:rPr>
                        <a:t>23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23</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772717696"/>
                  </a:ext>
                </a:extLst>
              </a:tr>
              <a:tr h="108804">
                <a:tc>
                  <a:txBody>
                    <a:bodyPr/>
                    <a:lstStyle/>
                    <a:p>
                      <a:pPr algn="ctr" fontAlgn="ctr"/>
                      <a:r>
                        <a:rPr lang="en-US" sz="500" b="1" i="0" u="none" strike="noStrike">
                          <a:solidFill>
                            <a:srgbClr val="FFFFFF"/>
                          </a:solidFill>
                          <a:effectLst/>
                          <a:latin typeface="Courier" pitchFamily="2" charset="0"/>
                        </a:rPr>
                        <a:t>22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dirty="0">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22</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603247823"/>
                  </a:ext>
                </a:extLst>
              </a:tr>
              <a:tr h="108804">
                <a:tc>
                  <a:txBody>
                    <a:bodyPr/>
                    <a:lstStyle/>
                    <a:p>
                      <a:pPr algn="ctr" fontAlgn="ctr"/>
                      <a:r>
                        <a:rPr lang="en-US" sz="500" b="1" i="0" u="none" strike="noStrike">
                          <a:solidFill>
                            <a:srgbClr val="FFFFFF"/>
                          </a:solidFill>
                          <a:effectLst/>
                          <a:latin typeface="Courier" pitchFamily="2" charset="0"/>
                        </a:rPr>
                        <a:t>21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21</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174693314"/>
                  </a:ext>
                </a:extLst>
              </a:tr>
              <a:tr h="108804">
                <a:tc>
                  <a:txBody>
                    <a:bodyPr/>
                    <a:lstStyle/>
                    <a:p>
                      <a:pPr algn="ctr" fontAlgn="ctr"/>
                      <a:r>
                        <a:rPr lang="en-US" sz="500" b="1" i="0" u="none" strike="noStrike">
                          <a:solidFill>
                            <a:srgbClr val="FFFFFF"/>
                          </a:solidFill>
                          <a:effectLst/>
                          <a:latin typeface="Courier" pitchFamily="2" charset="0"/>
                        </a:rPr>
                        <a:t>20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20</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306911884"/>
                  </a:ext>
                </a:extLst>
              </a:tr>
              <a:tr h="108804">
                <a:tc>
                  <a:txBody>
                    <a:bodyPr/>
                    <a:lstStyle/>
                    <a:p>
                      <a:pPr algn="ctr" fontAlgn="ctr"/>
                      <a:r>
                        <a:rPr lang="en-US" sz="500" b="1" i="0" u="none" strike="noStrike">
                          <a:solidFill>
                            <a:srgbClr val="FFFFFF"/>
                          </a:solidFill>
                          <a:effectLst/>
                          <a:latin typeface="Courier" pitchFamily="2" charset="0"/>
                        </a:rPr>
                        <a:t>19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19</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025621930"/>
                  </a:ext>
                </a:extLst>
              </a:tr>
              <a:tr h="108804">
                <a:tc>
                  <a:txBody>
                    <a:bodyPr/>
                    <a:lstStyle/>
                    <a:p>
                      <a:pPr algn="ctr" fontAlgn="ctr"/>
                      <a:r>
                        <a:rPr lang="en-US" sz="500" b="1" i="0" u="none" strike="noStrike">
                          <a:solidFill>
                            <a:srgbClr val="FFFFFF"/>
                          </a:solidFill>
                          <a:effectLst/>
                          <a:latin typeface="Courier" pitchFamily="2" charset="0"/>
                        </a:rPr>
                        <a:t>18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18</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600225280"/>
                  </a:ext>
                </a:extLst>
              </a:tr>
              <a:tr h="108804">
                <a:tc>
                  <a:txBody>
                    <a:bodyPr/>
                    <a:lstStyle/>
                    <a:p>
                      <a:pPr algn="ctr" fontAlgn="ctr"/>
                      <a:r>
                        <a:rPr lang="en-US" sz="500" b="1" i="0" u="none" strike="noStrike">
                          <a:solidFill>
                            <a:srgbClr val="FFFFFF"/>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123707470"/>
                  </a:ext>
                </a:extLst>
              </a:tr>
              <a:tr h="108804">
                <a:tc>
                  <a:txBody>
                    <a:bodyPr/>
                    <a:lstStyle/>
                    <a:p>
                      <a:pPr algn="ctr" fontAlgn="ctr"/>
                      <a:r>
                        <a:rPr lang="en-US" sz="500" b="1" i="0" u="none" strike="noStrike">
                          <a:solidFill>
                            <a:srgbClr val="FFFFFF"/>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578966284"/>
                  </a:ext>
                </a:extLst>
              </a:tr>
              <a:tr h="108804">
                <a:tc>
                  <a:txBody>
                    <a:bodyPr/>
                    <a:lstStyle/>
                    <a:p>
                      <a:pPr algn="ctr" fontAlgn="ctr"/>
                      <a:r>
                        <a:rPr lang="en-US" sz="500" b="1" i="0" u="none" strike="noStrike">
                          <a:solidFill>
                            <a:srgbClr val="FFFFFF"/>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788988102"/>
                  </a:ext>
                </a:extLst>
              </a:tr>
              <a:tr h="108804">
                <a:tc>
                  <a:txBody>
                    <a:bodyPr/>
                    <a:lstStyle/>
                    <a:p>
                      <a:pPr algn="ctr" fontAlgn="ctr"/>
                      <a:r>
                        <a:rPr lang="en-US" sz="500" b="1" i="0" u="none" strike="noStrike">
                          <a:solidFill>
                            <a:srgbClr val="FFFFFF"/>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173465629"/>
                  </a:ext>
                </a:extLst>
              </a:tr>
              <a:tr h="108804">
                <a:tc>
                  <a:txBody>
                    <a:bodyPr/>
                    <a:lstStyle/>
                    <a:p>
                      <a:pPr algn="ctr" fontAlgn="ctr"/>
                      <a:r>
                        <a:rPr lang="en-US" sz="500" b="1" i="0" u="none" strike="noStrike">
                          <a:solidFill>
                            <a:srgbClr val="FFFFFF"/>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3787909659"/>
                  </a:ext>
                </a:extLst>
              </a:tr>
              <a:tr h="108804">
                <a:tc>
                  <a:txBody>
                    <a:bodyPr/>
                    <a:lstStyle/>
                    <a:p>
                      <a:pPr algn="ctr" fontAlgn="ctr"/>
                      <a:r>
                        <a:rPr lang="en-US" sz="500" b="1" i="0" u="none" strike="noStrike">
                          <a:solidFill>
                            <a:srgbClr val="FFFFFF"/>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142360759"/>
                  </a:ext>
                </a:extLst>
              </a:tr>
              <a:tr h="108804">
                <a:tc>
                  <a:txBody>
                    <a:bodyPr/>
                    <a:lstStyle/>
                    <a:p>
                      <a:pPr algn="ctr" fontAlgn="ctr"/>
                      <a:r>
                        <a:rPr lang="en-US" sz="500" b="1" i="0" u="none" strike="noStrike">
                          <a:solidFill>
                            <a:srgbClr val="FFFFFF"/>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171015835"/>
                  </a:ext>
                </a:extLst>
              </a:tr>
              <a:tr h="108804">
                <a:tc>
                  <a:txBody>
                    <a:bodyPr/>
                    <a:lstStyle/>
                    <a:p>
                      <a:pPr algn="ctr" fontAlgn="ctr"/>
                      <a:r>
                        <a:rPr lang="en-US" sz="500" b="1" i="0" u="none" strike="noStrike">
                          <a:solidFill>
                            <a:srgbClr val="FFFFFF"/>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031957227"/>
                  </a:ext>
                </a:extLst>
              </a:tr>
              <a:tr h="108804">
                <a:tc>
                  <a:txBody>
                    <a:bodyPr/>
                    <a:lstStyle/>
                    <a:p>
                      <a:pPr algn="ctr" fontAlgn="ctr"/>
                      <a:r>
                        <a:rPr lang="en-US" sz="500" b="1" i="0" u="none" strike="noStrike">
                          <a:solidFill>
                            <a:srgbClr val="FFFFFF"/>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233854526"/>
                  </a:ext>
                </a:extLst>
              </a:tr>
              <a:tr h="108804">
                <a:tc>
                  <a:txBody>
                    <a:bodyPr/>
                    <a:lstStyle/>
                    <a:p>
                      <a:pPr algn="ctr" fontAlgn="ctr"/>
                      <a:r>
                        <a:rPr lang="en-US" sz="500" b="1" i="0" u="none" strike="noStrike">
                          <a:solidFill>
                            <a:srgbClr val="FFFFFF"/>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3880486200"/>
                  </a:ext>
                </a:extLst>
              </a:tr>
              <a:tr h="108804">
                <a:tc>
                  <a:txBody>
                    <a:bodyPr/>
                    <a:lstStyle/>
                    <a:p>
                      <a:pPr algn="ctr" fontAlgn="ctr"/>
                      <a:r>
                        <a:rPr lang="en-US" sz="500" b="1" i="0" u="none" strike="noStrike">
                          <a:solidFill>
                            <a:srgbClr val="FFFFFF"/>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1834711175"/>
                  </a:ext>
                </a:extLst>
              </a:tr>
              <a:tr h="108804">
                <a:tc>
                  <a:txBody>
                    <a:bodyPr/>
                    <a:lstStyle/>
                    <a:p>
                      <a:pPr algn="ctr" fontAlgn="ctr"/>
                      <a:r>
                        <a:rPr lang="en-US" sz="500" b="1" i="0" u="none" strike="noStrike">
                          <a:solidFill>
                            <a:srgbClr val="FFFFFF"/>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4138728505"/>
                  </a:ext>
                </a:extLst>
              </a:tr>
              <a:tr h="108804">
                <a:tc>
                  <a:txBody>
                    <a:bodyPr/>
                    <a:lstStyle/>
                    <a:p>
                      <a:pPr algn="ctr" fontAlgn="ctr"/>
                      <a:r>
                        <a:rPr lang="en-US" sz="500" b="1" i="0" u="none" strike="noStrike">
                          <a:solidFill>
                            <a:srgbClr val="FFFFFF"/>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a:solidFill>
                            <a:srgbClr val="FFFFFF"/>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4089535845"/>
                  </a:ext>
                </a:extLst>
              </a:tr>
              <a:tr h="108804">
                <a:tc>
                  <a:txBody>
                    <a:bodyPr/>
                    <a:lstStyle/>
                    <a:p>
                      <a:pPr algn="ctr" fontAlgn="ctr"/>
                      <a:r>
                        <a:rPr lang="en-US" sz="500" b="1" i="0" u="none" strike="noStrike">
                          <a:solidFill>
                            <a:srgbClr val="FFFFFF"/>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4112121312"/>
                  </a:ext>
                </a:extLst>
              </a:tr>
              <a:tr h="108804">
                <a:tc>
                  <a:txBody>
                    <a:bodyPr/>
                    <a:lstStyle/>
                    <a:p>
                      <a:pPr algn="ctr" fontAlgn="ctr"/>
                      <a:r>
                        <a:rPr lang="en-US" sz="500" b="1" i="0" u="none" strike="noStrike">
                          <a:solidFill>
                            <a:srgbClr val="FFFFFF"/>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2858058590"/>
                  </a:ext>
                </a:extLst>
              </a:tr>
              <a:tr h="108804">
                <a:tc>
                  <a:txBody>
                    <a:bodyPr/>
                    <a:lstStyle/>
                    <a:p>
                      <a:pPr algn="ctr" fontAlgn="ctr"/>
                      <a:r>
                        <a:rPr lang="en-US" sz="500" b="1" i="0" u="none" strike="noStrike">
                          <a:solidFill>
                            <a:srgbClr val="FFFFFF"/>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3311880639"/>
                  </a:ext>
                </a:extLst>
              </a:tr>
              <a:tr h="108804">
                <a:tc>
                  <a:txBody>
                    <a:bodyPr/>
                    <a:lstStyle/>
                    <a:p>
                      <a:pPr algn="ctr" fontAlgn="ctr"/>
                      <a:r>
                        <a:rPr lang="en-US" sz="500" b="1" i="0" u="none" strike="noStrike">
                          <a:solidFill>
                            <a:srgbClr val="FFFFFF"/>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2323"/>
                    </a:solidFill>
                  </a:tcPr>
                </a:tc>
                <a:tc>
                  <a:txBody>
                    <a:bodyPr/>
                    <a:lstStyle/>
                    <a:p>
                      <a:pPr algn="r" fontAlgn="ctr"/>
                      <a:r>
                        <a:rPr lang="en-US" sz="500" b="0" i="0" u="none" strike="noStrike">
                          <a:solidFill>
                            <a:srgbClr val="000000"/>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8</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9</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10</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11</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12</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13</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Courier" pitchFamily="2" charset="0"/>
                        </a:rPr>
                        <a:t>14</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15</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16</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500" b="0" i="0" u="none" strike="noStrike">
                          <a:solidFill>
                            <a:srgbClr val="000000"/>
                          </a:solidFill>
                          <a:effectLst/>
                          <a:latin typeface="Courier" pitchFamily="2" charset="0"/>
                        </a:rPr>
                        <a:t>17</a:t>
                      </a:r>
                    </a:p>
                  </a:txBody>
                  <a:tcPr marL="5666" marR="5666"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500" b="1" i="0" u="none" strike="noStrike" dirty="0">
                          <a:solidFill>
                            <a:srgbClr val="FFFFFF"/>
                          </a:solidFill>
                          <a:effectLst/>
                          <a:latin typeface="Courier" pitchFamily="2" charset="0"/>
                        </a:rPr>
                        <a:t>1</a:t>
                      </a:r>
                    </a:p>
                  </a:txBody>
                  <a:tcPr marL="5666" marR="5666" marT="56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32323"/>
                    </a:solidFill>
                  </a:tcPr>
                </a:tc>
                <a:extLst>
                  <a:ext uri="{0D108BD9-81ED-4DB2-BD59-A6C34878D82A}">
                    <a16:rowId xmlns:a16="http://schemas.microsoft.com/office/drawing/2014/main" val="532858139"/>
                  </a:ext>
                </a:extLst>
              </a:tr>
            </a:tbl>
          </a:graphicData>
        </a:graphic>
      </p:graphicFrame>
      <p:sp>
        <p:nvSpPr>
          <p:cNvPr id="7" name="Title 13">
            <a:extLst>
              <a:ext uri="{FF2B5EF4-FFF2-40B4-BE49-F238E27FC236}">
                <a16:creationId xmlns:a16="http://schemas.microsoft.com/office/drawing/2014/main" id="{935C700B-1CAF-42BE-8866-699ED9521110}"/>
              </a:ext>
            </a:extLst>
          </p:cNvPr>
          <p:cNvSpPr txBox="1">
            <a:spLocks/>
          </p:cNvSpPr>
          <p:nvPr/>
        </p:nvSpPr>
        <p:spPr>
          <a:xfrm>
            <a:off x="701293" y="1252866"/>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Proposed seating plan – </a:t>
            </a:r>
            <a:r>
              <a:rPr lang="en-US" dirty="0" err="1" smtClean="0"/>
              <a:t>truist</a:t>
            </a:r>
            <a:r>
              <a:rPr lang="en-US" dirty="0" smtClean="0"/>
              <a:t> stadium</a:t>
            </a:r>
            <a:endParaRPr lang="en-US" dirty="0"/>
          </a:p>
        </p:txBody>
      </p:sp>
    </p:spTree>
    <p:extLst>
      <p:ext uri="{BB962C8B-B14F-4D97-AF65-F5344CB8AC3E}">
        <p14:creationId xmlns:p14="http://schemas.microsoft.com/office/powerpoint/2010/main" val="77021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B2187E-A7F1-DF40-8050-8E642644C781}"/>
              </a:ext>
            </a:extLst>
          </p:cNvPr>
          <p:cNvSpPr>
            <a:spLocks noGrp="1"/>
          </p:cNvSpPr>
          <p:nvPr>
            <p:ph type="body" sz="quarter" idx="14"/>
          </p:nvPr>
        </p:nvSpPr>
        <p:spPr/>
        <p:txBody>
          <a:bodyPr/>
          <a:lstStyle/>
          <a:p>
            <a:r>
              <a:rPr lang="en-US" dirty="0" smtClean="0"/>
              <a:t>Athletics - Stadium Ingress / Egress</a:t>
            </a:r>
            <a:endParaRPr lang="en-US" dirty="0"/>
          </a:p>
        </p:txBody>
      </p:sp>
      <p:sp>
        <p:nvSpPr>
          <p:cNvPr id="6" name="Slide Number Placeholder 5">
            <a:extLst>
              <a:ext uri="{FF2B5EF4-FFF2-40B4-BE49-F238E27FC236}">
                <a16:creationId xmlns:a16="http://schemas.microsoft.com/office/drawing/2014/main" id="{60BCCA75-7303-644B-8A97-20F292CCCA05}"/>
              </a:ext>
            </a:extLst>
          </p:cNvPr>
          <p:cNvSpPr>
            <a:spLocks noGrp="1"/>
          </p:cNvSpPr>
          <p:nvPr>
            <p:ph type="sldNum" sz="quarter" idx="4"/>
          </p:nvPr>
        </p:nvSpPr>
        <p:spPr/>
        <p:txBody>
          <a:bodyPr/>
          <a:lstStyle/>
          <a:p>
            <a:fld id="{2DA5447E-0822-1949-A150-34FFF811F168}" type="slidenum">
              <a:rPr lang="en-US" smtClean="0"/>
              <a:pPr/>
              <a:t>26</a:t>
            </a:fld>
            <a:endParaRPr lang="en-US" dirty="0"/>
          </a:p>
        </p:txBody>
      </p:sp>
      <p:graphicFrame>
        <p:nvGraphicFramePr>
          <p:cNvPr id="13" name="Table 12">
            <a:extLst>
              <a:ext uri="{FF2B5EF4-FFF2-40B4-BE49-F238E27FC236}">
                <a16:creationId xmlns:a16="http://schemas.microsoft.com/office/drawing/2014/main" id="{B2BB0214-706F-7B49-A961-0F321E2706BA}"/>
              </a:ext>
            </a:extLst>
          </p:cNvPr>
          <p:cNvGraphicFramePr>
            <a:graphicFrameLocks noGrp="1"/>
          </p:cNvGraphicFramePr>
          <p:nvPr>
            <p:extLst/>
          </p:nvPr>
        </p:nvGraphicFramePr>
        <p:xfrm>
          <a:off x="773361" y="1360004"/>
          <a:ext cx="2091000" cy="17068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252880719"/>
                    </a:ext>
                  </a:extLst>
                </a:gridCol>
                <a:gridCol w="208280">
                  <a:extLst>
                    <a:ext uri="{9D8B030D-6E8A-4147-A177-3AD203B41FA5}">
                      <a16:colId xmlns:a16="http://schemas.microsoft.com/office/drawing/2014/main" val="130416225"/>
                    </a:ext>
                  </a:extLst>
                </a:gridCol>
                <a:gridCol w="208280">
                  <a:extLst>
                    <a:ext uri="{9D8B030D-6E8A-4147-A177-3AD203B41FA5}">
                      <a16:colId xmlns:a16="http://schemas.microsoft.com/office/drawing/2014/main" val="1564549726"/>
                    </a:ext>
                  </a:extLst>
                </a:gridCol>
                <a:gridCol w="208280">
                  <a:extLst>
                    <a:ext uri="{9D8B030D-6E8A-4147-A177-3AD203B41FA5}">
                      <a16:colId xmlns:a16="http://schemas.microsoft.com/office/drawing/2014/main" val="1514431119"/>
                    </a:ext>
                  </a:extLst>
                </a:gridCol>
                <a:gridCol w="208280">
                  <a:extLst>
                    <a:ext uri="{9D8B030D-6E8A-4147-A177-3AD203B41FA5}">
                      <a16:colId xmlns:a16="http://schemas.microsoft.com/office/drawing/2014/main" val="2663675995"/>
                    </a:ext>
                  </a:extLst>
                </a:gridCol>
                <a:gridCol w="208280">
                  <a:extLst>
                    <a:ext uri="{9D8B030D-6E8A-4147-A177-3AD203B41FA5}">
                      <a16:colId xmlns:a16="http://schemas.microsoft.com/office/drawing/2014/main" val="2793162951"/>
                    </a:ext>
                  </a:extLst>
                </a:gridCol>
                <a:gridCol w="216480">
                  <a:extLst>
                    <a:ext uri="{9D8B030D-6E8A-4147-A177-3AD203B41FA5}">
                      <a16:colId xmlns:a16="http://schemas.microsoft.com/office/drawing/2014/main" val="197642303"/>
                    </a:ext>
                  </a:extLst>
                </a:gridCol>
                <a:gridCol w="208280">
                  <a:extLst>
                    <a:ext uri="{9D8B030D-6E8A-4147-A177-3AD203B41FA5}">
                      <a16:colId xmlns:a16="http://schemas.microsoft.com/office/drawing/2014/main" val="514106118"/>
                    </a:ext>
                  </a:extLst>
                </a:gridCol>
                <a:gridCol w="208280">
                  <a:extLst>
                    <a:ext uri="{9D8B030D-6E8A-4147-A177-3AD203B41FA5}">
                      <a16:colId xmlns:a16="http://schemas.microsoft.com/office/drawing/2014/main" val="1654173089"/>
                    </a:ext>
                  </a:extLst>
                </a:gridCol>
                <a:gridCol w="208280">
                  <a:extLst>
                    <a:ext uri="{9D8B030D-6E8A-4147-A177-3AD203B41FA5}">
                      <a16:colId xmlns:a16="http://schemas.microsoft.com/office/drawing/2014/main" val="2955113736"/>
                    </a:ext>
                  </a:extLst>
                </a:gridCol>
              </a:tblGrid>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003514"/>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020535"/>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03339941"/>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50977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428153"/>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673179"/>
                  </a:ext>
                </a:extLst>
              </a:tr>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324412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704746"/>
                  </a:ext>
                </a:extLst>
              </a:tr>
            </a:tbl>
          </a:graphicData>
        </a:graphic>
      </p:graphicFrame>
      <p:graphicFrame>
        <p:nvGraphicFramePr>
          <p:cNvPr id="14" name="Table 13">
            <a:extLst>
              <a:ext uri="{FF2B5EF4-FFF2-40B4-BE49-F238E27FC236}">
                <a16:creationId xmlns:a16="http://schemas.microsoft.com/office/drawing/2014/main" id="{4F2443A1-85B1-CA4D-B749-E9C6B011947C}"/>
              </a:ext>
            </a:extLst>
          </p:cNvPr>
          <p:cNvGraphicFramePr>
            <a:graphicFrameLocks noGrp="1"/>
          </p:cNvGraphicFramePr>
          <p:nvPr>
            <p:extLst/>
          </p:nvPr>
        </p:nvGraphicFramePr>
        <p:xfrm>
          <a:off x="3490057" y="1411356"/>
          <a:ext cx="2091000" cy="17068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252880719"/>
                    </a:ext>
                  </a:extLst>
                </a:gridCol>
                <a:gridCol w="208280">
                  <a:extLst>
                    <a:ext uri="{9D8B030D-6E8A-4147-A177-3AD203B41FA5}">
                      <a16:colId xmlns:a16="http://schemas.microsoft.com/office/drawing/2014/main" val="130416225"/>
                    </a:ext>
                  </a:extLst>
                </a:gridCol>
                <a:gridCol w="208280">
                  <a:extLst>
                    <a:ext uri="{9D8B030D-6E8A-4147-A177-3AD203B41FA5}">
                      <a16:colId xmlns:a16="http://schemas.microsoft.com/office/drawing/2014/main" val="1564549726"/>
                    </a:ext>
                  </a:extLst>
                </a:gridCol>
                <a:gridCol w="208280">
                  <a:extLst>
                    <a:ext uri="{9D8B030D-6E8A-4147-A177-3AD203B41FA5}">
                      <a16:colId xmlns:a16="http://schemas.microsoft.com/office/drawing/2014/main" val="1514431119"/>
                    </a:ext>
                  </a:extLst>
                </a:gridCol>
                <a:gridCol w="208280">
                  <a:extLst>
                    <a:ext uri="{9D8B030D-6E8A-4147-A177-3AD203B41FA5}">
                      <a16:colId xmlns:a16="http://schemas.microsoft.com/office/drawing/2014/main" val="2663675995"/>
                    </a:ext>
                  </a:extLst>
                </a:gridCol>
                <a:gridCol w="208280">
                  <a:extLst>
                    <a:ext uri="{9D8B030D-6E8A-4147-A177-3AD203B41FA5}">
                      <a16:colId xmlns:a16="http://schemas.microsoft.com/office/drawing/2014/main" val="2793162951"/>
                    </a:ext>
                  </a:extLst>
                </a:gridCol>
                <a:gridCol w="216480">
                  <a:extLst>
                    <a:ext uri="{9D8B030D-6E8A-4147-A177-3AD203B41FA5}">
                      <a16:colId xmlns:a16="http://schemas.microsoft.com/office/drawing/2014/main" val="197642303"/>
                    </a:ext>
                  </a:extLst>
                </a:gridCol>
                <a:gridCol w="208280">
                  <a:extLst>
                    <a:ext uri="{9D8B030D-6E8A-4147-A177-3AD203B41FA5}">
                      <a16:colId xmlns:a16="http://schemas.microsoft.com/office/drawing/2014/main" val="514106118"/>
                    </a:ext>
                  </a:extLst>
                </a:gridCol>
                <a:gridCol w="208280">
                  <a:extLst>
                    <a:ext uri="{9D8B030D-6E8A-4147-A177-3AD203B41FA5}">
                      <a16:colId xmlns:a16="http://schemas.microsoft.com/office/drawing/2014/main" val="1654173089"/>
                    </a:ext>
                  </a:extLst>
                </a:gridCol>
                <a:gridCol w="208280">
                  <a:extLst>
                    <a:ext uri="{9D8B030D-6E8A-4147-A177-3AD203B41FA5}">
                      <a16:colId xmlns:a16="http://schemas.microsoft.com/office/drawing/2014/main" val="2955113736"/>
                    </a:ext>
                  </a:extLst>
                </a:gridCol>
              </a:tblGrid>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003514"/>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020535"/>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03339941"/>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50977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428153"/>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673179"/>
                  </a:ext>
                </a:extLst>
              </a:tr>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324412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704746"/>
                  </a:ext>
                </a:extLst>
              </a:tr>
            </a:tbl>
          </a:graphicData>
        </a:graphic>
      </p:graphicFrame>
      <p:graphicFrame>
        <p:nvGraphicFramePr>
          <p:cNvPr id="15" name="Table 14">
            <a:extLst>
              <a:ext uri="{FF2B5EF4-FFF2-40B4-BE49-F238E27FC236}">
                <a16:creationId xmlns:a16="http://schemas.microsoft.com/office/drawing/2014/main" id="{DB9E8B1F-F3A3-ED45-96D7-CCCE071EC9CD}"/>
              </a:ext>
            </a:extLst>
          </p:cNvPr>
          <p:cNvGraphicFramePr>
            <a:graphicFrameLocks noGrp="1"/>
          </p:cNvGraphicFramePr>
          <p:nvPr>
            <p:extLst/>
          </p:nvPr>
        </p:nvGraphicFramePr>
        <p:xfrm>
          <a:off x="6206753" y="1449458"/>
          <a:ext cx="2091000" cy="17068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252880719"/>
                    </a:ext>
                  </a:extLst>
                </a:gridCol>
                <a:gridCol w="208280">
                  <a:extLst>
                    <a:ext uri="{9D8B030D-6E8A-4147-A177-3AD203B41FA5}">
                      <a16:colId xmlns:a16="http://schemas.microsoft.com/office/drawing/2014/main" val="130416225"/>
                    </a:ext>
                  </a:extLst>
                </a:gridCol>
                <a:gridCol w="208280">
                  <a:extLst>
                    <a:ext uri="{9D8B030D-6E8A-4147-A177-3AD203B41FA5}">
                      <a16:colId xmlns:a16="http://schemas.microsoft.com/office/drawing/2014/main" val="1564549726"/>
                    </a:ext>
                  </a:extLst>
                </a:gridCol>
                <a:gridCol w="208280">
                  <a:extLst>
                    <a:ext uri="{9D8B030D-6E8A-4147-A177-3AD203B41FA5}">
                      <a16:colId xmlns:a16="http://schemas.microsoft.com/office/drawing/2014/main" val="1514431119"/>
                    </a:ext>
                  </a:extLst>
                </a:gridCol>
                <a:gridCol w="208280">
                  <a:extLst>
                    <a:ext uri="{9D8B030D-6E8A-4147-A177-3AD203B41FA5}">
                      <a16:colId xmlns:a16="http://schemas.microsoft.com/office/drawing/2014/main" val="2663675995"/>
                    </a:ext>
                  </a:extLst>
                </a:gridCol>
                <a:gridCol w="208280">
                  <a:extLst>
                    <a:ext uri="{9D8B030D-6E8A-4147-A177-3AD203B41FA5}">
                      <a16:colId xmlns:a16="http://schemas.microsoft.com/office/drawing/2014/main" val="2793162951"/>
                    </a:ext>
                  </a:extLst>
                </a:gridCol>
                <a:gridCol w="216480">
                  <a:extLst>
                    <a:ext uri="{9D8B030D-6E8A-4147-A177-3AD203B41FA5}">
                      <a16:colId xmlns:a16="http://schemas.microsoft.com/office/drawing/2014/main" val="197642303"/>
                    </a:ext>
                  </a:extLst>
                </a:gridCol>
                <a:gridCol w="208280">
                  <a:extLst>
                    <a:ext uri="{9D8B030D-6E8A-4147-A177-3AD203B41FA5}">
                      <a16:colId xmlns:a16="http://schemas.microsoft.com/office/drawing/2014/main" val="514106118"/>
                    </a:ext>
                  </a:extLst>
                </a:gridCol>
                <a:gridCol w="208280">
                  <a:extLst>
                    <a:ext uri="{9D8B030D-6E8A-4147-A177-3AD203B41FA5}">
                      <a16:colId xmlns:a16="http://schemas.microsoft.com/office/drawing/2014/main" val="1654173089"/>
                    </a:ext>
                  </a:extLst>
                </a:gridCol>
                <a:gridCol w="208280">
                  <a:extLst>
                    <a:ext uri="{9D8B030D-6E8A-4147-A177-3AD203B41FA5}">
                      <a16:colId xmlns:a16="http://schemas.microsoft.com/office/drawing/2014/main" val="2955113736"/>
                    </a:ext>
                  </a:extLst>
                </a:gridCol>
              </a:tblGrid>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003514"/>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020535"/>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03339941"/>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50977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428153"/>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673179"/>
                  </a:ext>
                </a:extLst>
              </a:tr>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324412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704746"/>
                  </a:ext>
                </a:extLst>
              </a:tr>
            </a:tbl>
          </a:graphicData>
        </a:graphic>
      </p:graphicFrame>
      <p:graphicFrame>
        <p:nvGraphicFramePr>
          <p:cNvPr id="16" name="Table 15">
            <a:extLst>
              <a:ext uri="{FF2B5EF4-FFF2-40B4-BE49-F238E27FC236}">
                <a16:creationId xmlns:a16="http://schemas.microsoft.com/office/drawing/2014/main" id="{2667ABCE-745C-BC4B-8C2E-B68652FF2BF3}"/>
              </a:ext>
            </a:extLst>
          </p:cNvPr>
          <p:cNvGraphicFramePr>
            <a:graphicFrameLocks noGrp="1"/>
          </p:cNvGraphicFramePr>
          <p:nvPr>
            <p:extLst/>
          </p:nvPr>
        </p:nvGraphicFramePr>
        <p:xfrm>
          <a:off x="8923449" y="1469336"/>
          <a:ext cx="2091000" cy="17068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252880719"/>
                    </a:ext>
                  </a:extLst>
                </a:gridCol>
                <a:gridCol w="208280">
                  <a:extLst>
                    <a:ext uri="{9D8B030D-6E8A-4147-A177-3AD203B41FA5}">
                      <a16:colId xmlns:a16="http://schemas.microsoft.com/office/drawing/2014/main" val="130416225"/>
                    </a:ext>
                  </a:extLst>
                </a:gridCol>
                <a:gridCol w="208280">
                  <a:extLst>
                    <a:ext uri="{9D8B030D-6E8A-4147-A177-3AD203B41FA5}">
                      <a16:colId xmlns:a16="http://schemas.microsoft.com/office/drawing/2014/main" val="1564549726"/>
                    </a:ext>
                  </a:extLst>
                </a:gridCol>
                <a:gridCol w="208280">
                  <a:extLst>
                    <a:ext uri="{9D8B030D-6E8A-4147-A177-3AD203B41FA5}">
                      <a16:colId xmlns:a16="http://schemas.microsoft.com/office/drawing/2014/main" val="1514431119"/>
                    </a:ext>
                  </a:extLst>
                </a:gridCol>
                <a:gridCol w="208280">
                  <a:extLst>
                    <a:ext uri="{9D8B030D-6E8A-4147-A177-3AD203B41FA5}">
                      <a16:colId xmlns:a16="http://schemas.microsoft.com/office/drawing/2014/main" val="2663675995"/>
                    </a:ext>
                  </a:extLst>
                </a:gridCol>
                <a:gridCol w="208280">
                  <a:extLst>
                    <a:ext uri="{9D8B030D-6E8A-4147-A177-3AD203B41FA5}">
                      <a16:colId xmlns:a16="http://schemas.microsoft.com/office/drawing/2014/main" val="2793162951"/>
                    </a:ext>
                  </a:extLst>
                </a:gridCol>
                <a:gridCol w="216480">
                  <a:extLst>
                    <a:ext uri="{9D8B030D-6E8A-4147-A177-3AD203B41FA5}">
                      <a16:colId xmlns:a16="http://schemas.microsoft.com/office/drawing/2014/main" val="197642303"/>
                    </a:ext>
                  </a:extLst>
                </a:gridCol>
                <a:gridCol w="208280">
                  <a:extLst>
                    <a:ext uri="{9D8B030D-6E8A-4147-A177-3AD203B41FA5}">
                      <a16:colId xmlns:a16="http://schemas.microsoft.com/office/drawing/2014/main" val="514106118"/>
                    </a:ext>
                  </a:extLst>
                </a:gridCol>
                <a:gridCol w="208280">
                  <a:extLst>
                    <a:ext uri="{9D8B030D-6E8A-4147-A177-3AD203B41FA5}">
                      <a16:colId xmlns:a16="http://schemas.microsoft.com/office/drawing/2014/main" val="1654173089"/>
                    </a:ext>
                  </a:extLst>
                </a:gridCol>
                <a:gridCol w="208280">
                  <a:extLst>
                    <a:ext uri="{9D8B030D-6E8A-4147-A177-3AD203B41FA5}">
                      <a16:colId xmlns:a16="http://schemas.microsoft.com/office/drawing/2014/main" val="2955113736"/>
                    </a:ext>
                  </a:extLst>
                </a:gridCol>
              </a:tblGrid>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003514"/>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020535"/>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03339941"/>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50977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6428153"/>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673179"/>
                  </a:ext>
                </a:extLst>
              </a:tr>
              <a:tr h="161718">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83244120"/>
                  </a:ext>
                </a:extLst>
              </a:tr>
              <a:tr h="161718">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704746"/>
                  </a:ext>
                </a:extLst>
              </a:tr>
            </a:tbl>
          </a:graphicData>
        </a:graphic>
      </p:graphicFrame>
      <p:sp>
        <p:nvSpPr>
          <p:cNvPr id="28" name="Freeform 27">
            <a:extLst>
              <a:ext uri="{FF2B5EF4-FFF2-40B4-BE49-F238E27FC236}">
                <a16:creationId xmlns:a16="http://schemas.microsoft.com/office/drawing/2014/main" id="{540B5FFE-39A2-DE4B-A5E4-6FEE335762DB}"/>
              </a:ext>
            </a:extLst>
          </p:cNvPr>
          <p:cNvSpPr/>
          <p:nvPr/>
        </p:nvSpPr>
        <p:spPr>
          <a:xfrm>
            <a:off x="5297557" y="1535763"/>
            <a:ext cx="617800" cy="2877211"/>
          </a:xfrm>
          <a:custGeom>
            <a:avLst/>
            <a:gdLst>
              <a:gd name="connsiteX0" fmla="*/ 596347 w 617800"/>
              <a:gd name="connsiteY0" fmla="*/ 2877211 h 2877211"/>
              <a:gd name="connsiteX1" fmla="*/ 596347 w 617800"/>
              <a:gd name="connsiteY1" fmla="*/ 2877211 h 2877211"/>
              <a:gd name="connsiteX2" fmla="*/ 586408 w 617800"/>
              <a:gd name="connsiteY2" fmla="*/ 2151654 h 2877211"/>
              <a:gd name="connsiteX3" fmla="*/ 576469 w 617800"/>
              <a:gd name="connsiteY3" fmla="*/ 2032385 h 2877211"/>
              <a:gd name="connsiteX4" fmla="*/ 566530 w 617800"/>
              <a:gd name="connsiteY4" fmla="*/ 1893237 h 2877211"/>
              <a:gd name="connsiteX5" fmla="*/ 556591 w 617800"/>
              <a:gd name="connsiteY5" fmla="*/ 1565246 h 2877211"/>
              <a:gd name="connsiteX6" fmla="*/ 576469 w 617800"/>
              <a:gd name="connsiteY6" fmla="*/ 740298 h 2877211"/>
              <a:gd name="connsiteX7" fmla="*/ 218660 w 617800"/>
              <a:gd name="connsiteY7" fmla="*/ 14741 h 2877211"/>
              <a:gd name="connsiteX8" fmla="*/ 99391 w 617800"/>
              <a:gd name="connsiteY8" fmla="*/ 24680 h 2877211"/>
              <a:gd name="connsiteX9" fmla="*/ 39756 w 617800"/>
              <a:gd name="connsiteY9" fmla="*/ 34620 h 2877211"/>
              <a:gd name="connsiteX10" fmla="*/ 19878 w 617800"/>
              <a:gd name="connsiteY10" fmla="*/ 64437 h 2877211"/>
              <a:gd name="connsiteX11" fmla="*/ 19878 w 617800"/>
              <a:gd name="connsiteY11" fmla="*/ 253280 h 2877211"/>
              <a:gd name="connsiteX12" fmla="*/ 0 w 617800"/>
              <a:gd name="connsiteY12" fmla="*/ 591211 h 287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800" h="2877211">
                <a:moveTo>
                  <a:pt x="596347" y="2877211"/>
                </a:moveTo>
                <a:lnTo>
                  <a:pt x="596347" y="2877211"/>
                </a:lnTo>
                <a:cubicBezTo>
                  <a:pt x="593034" y="2635359"/>
                  <a:pt x="592098" y="2393462"/>
                  <a:pt x="586408" y="2151654"/>
                </a:cubicBezTo>
                <a:cubicBezTo>
                  <a:pt x="585470" y="2111771"/>
                  <a:pt x="579529" y="2072162"/>
                  <a:pt x="576469" y="2032385"/>
                </a:cubicBezTo>
                <a:cubicBezTo>
                  <a:pt x="572903" y="1986021"/>
                  <a:pt x="569843" y="1939620"/>
                  <a:pt x="566530" y="1893237"/>
                </a:cubicBezTo>
                <a:cubicBezTo>
                  <a:pt x="563217" y="1783907"/>
                  <a:pt x="556591" y="1674627"/>
                  <a:pt x="556591" y="1565246"/>
                </a:cubicBezTo>
                <a:cubicBezTo>
                  <a:pt x="556591" y="1036346"/>
                  <a:pt x="556473" y="1080232"/>
                  <a:pt x="576469" y="740298"/>
                </a:cubicBezTo>
                <a:cubicBezTo>
                  <a:pt x="565199" y="-93679"/>
                  <a:pt x="811506" y="-10486"/>
                  <a:pt x="218660" y="14741"/>
                </a:cubicBezTo>
                <a:cubicBezTo>
                  <a:pt x="178802" y="16437"/>
                  <a:pt x="139147" y="21367"/>
                  <a:pt x="99391" y="24680"/>
                </a:cubicBezTo>
                <a:cubicBezTo>
                  <a:pt x="79513" y="27993"/>
                  <a:pt x="57781" y="25607"/>
                  <a:pt x="39756" y="34620"/>
                </a:cubicBezTo>
                <a:cubicBezTo>
                  <a:pt x="29072" y="39962"/>
                  <a:pt x="20959" y="52541"/>
                  <a:pt x="19878" y="64437"/>
                </a:cubicBezTo>
                <a:cubicBezTo>
                  <a:pt x="14179" y="127126"/>
                  <a:pt x="19878" y="190332"/>
                  <a:pt x="19878" y="253280"/>
                </a:cubicBezTo>
                <a:lnTo>
                  <a:pt x="0" y="5912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ent-Up Arrow 30">
            <a:extLst>
              <a:ext uri="{FF2B5EF4-FFF2-40B4-BE49-F238E27FC236}">
                <a16:creationId xmlns:a16="http://schemas.microsoft.com/office/drawing/2014/main" id="{0395291F-CAE2-6F4B-A009-9658786D540F}"/>
              </a:ext>
            </a:extLst>
          </p:cNvPr>
          <p:cNvSpPr/>
          <p:nvPr/>
        </p:nvSpPr>
        <p:spPr>
          <a:xfrm rot="10800000">
            <a:off x="524883" y="1098442"/>
            <a:ext cx="248478" cy="2608854"/>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ent Arrow 33">
            <a:extLst>
              <a:ext uri="{FF2B5EF4-FFF2-40B4-BE49-F238E27FC236}">
                <a16:creationId xmlns:a16="http://schemas.microsoft.com/office/drawing/2014/main" id="{ADD3D9E4-F665-1B44-B168-955522D1E6C7}"/>
              </a:ext>
            </a:extLst>
          </p:cNvPr>
          <p:cNvSpPr/>
          <p:nvPr/>
        </p:nvSpPr>
        <p:spPr>
          <a:xfrm>
            <a:off x="3312896" y="1093304"/>
            <a:ext cx="304802" cy="2623931"/>
          </a:xfrm>
          <a:prstGeom prst="bentArrow">
            <a:avLst>
              <a:gd name="adj1" fmla="val 25000"/>
              <a:gd name="adj2" fmla="val 25000"/>
              <a:gd name="adj3" fmla="val 25000"/>
              <a:gd name="adj4" fmla="val 37565"/>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Up Arrow 34">
            <a:extLst>
              <a:ext uri="{FF2B5EF4-FFF2-40B4-BE49-F238E27FC236}">
                <a16:creationId xmlns:a16="http://schemas.microsoft.com/office/drawing/2014/main" id="{26C1F911-CC2A-B043-AD75-8B676944CC5E}"/>
              </a:ext>
            </a:extLst>
          </p:cNvPr>
          <p:cNvSpPr/>
          <p:nvPr/>
        </p:nvSpPr>
        <p:spPr>
          <a:xfrm rot="10800000" flipH="1">
            <a:off x="5543043" y="1148137"/>
            <a:ext cx="262984" cy="2608854"/>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Up Arrow 35">
            <a:extLst>
              <a:ext uri="{FF2B5EF4-FFF2-40B4-BE49-F238E27FC236}">
                <a16:creationId xmlns:a16="http://schemas.microsoft.com/office/drawing/2014/main" id="{4A1C034E-A1C1-DB49-B804-9C0584F71889}"/>
              </a:ext>
            </a:extLst>
          </p:cNvPr>
          <p:cNvSpPr/>
          <p:nvPr/>
        </p:nvSpPr>
        <p:spPr>
          <a:xfrm rot="10800000">
            <a:off x="5974520" y="1158078"/>
            <a:ext cx="248478" cy="2608854"/>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ent Arrow 36">
            <a:extLst>
              <a:ext uri="{FF2B5EF4-FFF2-40B4-BE49-F238E27FC236}">
                <a16:creationId xmlns:a16="http://schemas.microsoft.com/office/drawing/2014/main" id="{3200E56F-FE92-4C48-BB3B-861D58EDBAC8}"/>
              </a:ext>
            </a:extLst>
          </p:cNvPr>
          <p:cNvSpPr/>
          <p:nvPr/>
        </p:nvSpPr>
        <p:spPr>
          <a:xfrm flipH="1">
            <a:off x="2773017" y="1086678"/>
            <a:ext cx="294716" cy="2623931"/>
          </a:xfrm>
          <a:prstGeom prst="bentArrow">
            <a:avLst>
              <a:gd name="adj1" fmla="val 25000"/>
              <a:gd name="adj2" fmla="val 25000"/>
              <a:gd name="adj3" fmla="val 25000"/>
              <a:gd name="adj4" fmla="val 37565"/>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a:extLst>
              <a:ext uri="{FF2B5EF4-FFF2-40B4-BE49-F238E27FC236}">
                <a16:creationId xmlns:a16="http://schemas.microsoft.com/office/drawing/2014/main" id="{995AA83E-2BF7-BB47-BDAC-5C0CEB538FED}"/>
              </a:ext>
            </a:extLst>
          </p:cNvPr>
          <p:cNvSpPr/>
          <p:nvPr/>
        </p:nvSpPr>
        <p:spPr>
          <a:xfrm flipH="1">
            <a:off x="8188741" y="1172815"/>
            <a:ext cx="299987" cy="2623930"/>
          </a:xfrm>
          <a:prstGeom prst="bentArrow">
            <a:avLst>
              <a:gd name="adj1" fmla="val 25000"/>
              <a:gd name="adj2" fmla="val 25000"/>
              <a:gd name="adj3" fmla="val 50000"/>
              <a:gd name="adj4" fmla="val 37565"/>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38">
            <a:extLst>
              <a:ext uri="{FF2B5EF4-FFF2-40B4-BE49-F238E27FC236}">
                <a16:creationId xmlns:a16="http://schemas.microsoft.com/office/drawing/2014/main" id="{D129B44A-3E85-0340-8AEF-2BF2F21A71C3}"/>
              </a:ext>
            </a:extLst>
          </p:cNvPr>
          <p:cNvSpPr/>
          <p:nvPr/>
        </p:nvSpPr>
        <p:spPr>
          <a:xfrm>
            <a:off x="8731292" y="1162876"/>
            <a:ext cx="304802" cy="2623931"/>
          </a:xfrm>
          <a:prstGeom prst="bentArrow">
            <a:avLst>
              <a:gd name="adj1" fmla="val 25000"/>
              <a:gd name="adj2" fmla="val 25000"/>
              <a:gd name="adj3" fmla="val 25000"/>
              <a:gd name="adj4" fmla="val 37565"/>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Up Arrow 39">
            <a:extLst>
              <a:ext uri="{FF2B5EF4-FFF2-40B4-BE49-F238E27FC236}">
                <a16:creationId xmlns:a16="http://schemas.microsoft.com/office/drawing/2014/main" id="{7D41DC16-DAA0-9447-B711-A167BF6C40C7}"/>
              </a:ext>
            </a:extLst>
          </p:cNvPr>
          <p:cNvSpPr/>
          <p:nvPr/>
        </p:nvSpPr>
        <p:spPr>
          <a:xfrm rot="10800000" flipH="1">
            <a:off x="10986669" y="1177954"/>
            <a:ext cx="219937" cy="2618793"/>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975455F-4C95-7741-867C-004EC3A918D6}"/>
              </a:ext>
            </a:extLst>
          </p:cNvPr>
          <p:cNvSpPr/>
          <p:nvPr/>
        </p:nvSpPr>
        <p:spPr>
          <a:xfrm>
            <a:off x="3170580" y="4552123"/>
            <a:ext cx="5544932" cy="6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a:extLst>
              <a:ext uri="{FF2B5EF4-FFF2-40B4-BE49-F238E27FC236}">
                <a16:creationId xmlns:a16="http://schemas.microsoft.com/office/drawing/2014/main" id="{204B3136-AE02-AD40-8355-2BD1490F9297}"/>
              </a:ext>
            </a:extLst>
          </p:cNvPr>
          <p:cNvSpPr/>
          <p:nvPr/>
        </p:nvSpPr>
        <p:spPr>
          <a:xfrm>
            <a:off x="3697357" y="5277681"/>
            <a:ext cx="407504" cy="1043609"/>
          </a:xfrm>
          <a:prstGeom prst="upArrow">
            <a:avLst/>
          </a:prstGeom>
          <a:solidFill>
            <a:srgbClr val="70AD4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a:extLst>
              <a:ext uri="{FF2B5EF4-FFF2-40B4-BE49-F238E27FC236}">
                <a16:creationId xmlns:a16="http://schemas.microsoft.com/office/drawing/2014/main" id="{B69CF34E-7256-B04A-B0C1-DCD992E74DCD}"/>
              </a:ext>
            </a:extLst>
          </p:cNvPr>
          <p:cNvSpPr/>
          <p:nvPr/>
        </p:nvSpPr>
        <p:spPr>
          <a:xfrm>
            <a:off x="5770768" y="5277681"/>
            <a:ext cx="407504" cy="1043609"/>
          </a:xfrm>
          <a:prstGeom prst="upArrow">
            <a:avLst/>
          </a:prstGeom>
          <a:solidFill>
            <a:srgbClr val="70AD4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a:extLst>
              <a:ext uri="{FF2B5EF4-FFF2-40B4-BE49-F238E27FC236}">
                <a16:creationId xmlns:a16="http://schemas.microsoft.com/office/drawing/2014/main" id="{F9825614-62FA-4047-878B-67A4F02BBCB8}"/>
              </a:ext>
            </a:extLst>
          </p:cNvPr>
          <p:cNvSpPr/>
          <p:nvPr/>
        </p:nvSpPr>
        <p:spPr>
          <a:xfrm>
            <a:off x="7931230" y="5277681"/>
            <a:ext cx="407504" cy="1043609"/>
          </a:xfrm>
          <a:prstGeom prst="upArrow">
            <a:avLst/>
          </a:prstGeom>
          <a:solidFill>
            <a:srgbClr val="70AD4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a:extLst>
              <a:ext uri="{FF2B5EF4-FFF2-40B4-BE49-F238E27FC236}">
                <a16:creationId xmlns:a16="http://schemas.microsoft.com/office/drawing/2014/main" id="{69D670BE-AF5F-C045-84F5-5CB64CB82F9D}"/>
              </a:ext>
            </a:extLst>
          </p:cNvPr>
          <p:cNvSpPr/>
          <p:nvPr/>
        </p:nvSpPr>
        <p:spPr>
          <a:xfrm rot="10800000">
            <a:off x="11286752" y="4880114"/>
            <a:ext cx="498849" cy="1381538"/>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50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Athletics - Seating</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27</a:t>
            </a:fld>
            <a:endParaRPr lang="en-US" dirty="0"/>
          </a:p>
        </p:txBody>
      </p:sp>
      <p:sp>
        <p:nvSpPr>
          <p:cNvPr id="10" name="Content Placeholder 1"/>
          <p:cNvSpPr txBox="1">
            <a:spLocks/>
          </p:cNvSpPr>
          <p:nvPr/>
        </p:nvSpPr>
        <p:spPr>
          <a:xfrm>
            <a:off x="406098" y="2879030"/>
            <a:ext cx="5823253" cy="3767242"/>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p:cNvPicPr>
            <a:picLocks noChangeAspect="1"/>
          </p:cNvPicPr>
          <p:nvPr/>
        </p:nvPicPr>
        <p:blipFill>
          <a:blip r:embed="rId3"/>
          <a:stretch>
            <a:fillRect/>
          </a:stretch>
        </p:blipFill>
        <p:spPr>
          <a:xfrm>
            <a:off x="406098" y="1083365"/>
            <a:ext cx="11366803" cy="5237922"/>
          </a:xfrm>
          <a:prstGeom prst="rect">
            <a:avLst/>
          </a:prstGeom>
        </p:spPr>
      </p:pic>
      <p:sp>
        <p:nvSpPr>
          <p:cNvPr id="8" name="TextBox 7">
            <a:extLst>
              <a:ext uri="{FF2B5EF4-FFF2-40B4-BE49-F238E27FC236}">
                <a16:creationId xmlns:a16="http://schemas.microsoft.com/office/drawing/2014/main" id="{614C0F38-CDEF-CE4D-A2AB-39CEB2416EB2}"/>
              </a:ext>
            </a:extLst>
          </p:cNvPr>
          <p:cNvSpPr txBox="1"/>
          <p:nvPr/>
        </p:nvSpPr>
        <p:spPr>
          <a:xfrm>
            <a:off x="1262269" y="2501997"/>
            <a:ext cx="3405984" cy="1569660"/>
          </a:xfrm>
          <a:prstGeom prst="rect">
            <a:avLst/>
          </a:prstGeom>
          <a:solidFill>
            <a:schemeClr val="bg2">
              <a:lumMod val="60000"/>
              <a:lumOff val="40000"/>
            </a:schemeClr>
          </a:solidFill>
        </p:spPr>
        <p:txBody>
          <a:bodyPr wrap="square" rtlCol="0">
            <a:spAutoFit/>
          </a:bodyPr>
          <a:lstStyle/>
          <a:p>
            <a:r>
              <a:rPr lang="en-US" sz="2400" dirty="0">
                <a:solidFill>
                  <a:schemeClr val="accent1">
                    <a:lumMod val="50000"/>
                  </a:schemeClr>
                </a:solidFill>
              </a:rPr>
              <a:t>Every seat reserved</a:t>
            </a:r>
          </a:p>
          <a:p>
            <a:r>
              <a:rPr lang="en-US" sz="2400" dirty="0">
                <a:solidFill>
                  <a:schemeClr val="accent1">
                    <a:lumMod val="50000"/>
                  </a:schemeClr>
                </a:solidFill>
              </a:rPr>
              <a:t>Season Books - $198</a:t>
            </a:r>
          </a:p>
          <a:p>
            <a:r>
              <a:rPr lang="en-US" sz="2400" dirty="0">
                <a:solidFill>
                  <a:schemeClr val="accent1">
                    <a:lumMod val="50000"/>
                  </a:schemeClr>
                </a:solidFill>
              </a:rPr>
              <a:t>Premium reserved - $45</a:t>
            </a:r>
          </a:p>
          <a:p>
            <a:r>
              <a:rPr lang="en-US" sz="2400" dirty="0">
                <a:solidFill>
                  <a:schemeClr val="accent1">
                    <a:lumMod val="50000"/>
                  </a:schemeClr>
                </a:solidFill>
              </a:rPr>
              <a:t>Other reserved - $35</a:t>
            </a:r>
          </a:p>
        </p:txBody>
      </p:sp>
    </p:spTree>
    <p:extLst>
      <p:ext uri="{BB962C8B-B14F-4D97-AF65-F5344CB8AC3E}">
        <p14:creationId xmlns:p14="http://schemas.microsoft.com/office/powerpoint/2010/main" val="1527356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01293" y="1819794"/>
            <a:ext cx="5343807" cy="4545761"/>
          </a:xfrm>
        </p:spPr>
        <p:txBody>
          <a:bodyPr/>
          <a:lstStyle/>
          <a:p>
            <a:pPr lvl="0"/>
            <a:r>
              <a:rPr lang="en-US" sz="2200" dirty="0"/>
              <a:t>Plexiglas will be installed at each concession stand counter</a:t>
            </a:r>
          </a:p>
          <a:p>
            <a:pPr lvl="0"/>
            <a:r>
              <a:rPr lang="en-US" sz="2200" dirty="0"/>
              <a:t>All food mobile carts will have Plexiglas installed </a:t>
            </a:r>
          </a:p>
          <a:p>
            <a:pPr lvl="0"/>
            <a:r>
              <a:rPr lang="en-US" sz="2200" dirty="0"/>
              <a:t>Provide limited menu options</a:t>
            </a:r>
          </a:p>
          <a:p>
            <a:pPr lvl="0"/>
            <a:r>
              <a:rPr lang="en-US" sz="2200" dirty="0"/>
              <a:t>Provide single-use condiment packets</a:t>
            </a:r>
          </a:p>
          <a:p>
            <a:pPr lvl="0"/>
            <a:r>
              <a:rPr lang="en-US" sz="2200" dirty="0"/>
              <a:t>Floor decals, stanchions with signage (6 ft. distance), posters at each concession stand indicating appropriate social distance</a:t>
            </a:r>
          </a:p>
          <a:p>
            <a:pPr lvl="0"/>
            <a:r>
              <a:rPr lang="en-US" sz="2200" dirty="0"/>
              <a:t>Use stanchions to que and separate lines</a:t>
            </a:r>
          </a:p>
        </p:txBody>
      </p:sp>
      <p:sp>
        <p:nvSpPr>
          <p:cNvPr id="10" name="Text Placeholder 9"/>
          <p:cNvSpPr>
            <a:spLocks noGrp="1"/>
          </p:cNvSpPr>
          <p:nvPr>
            <p:ph type="body" sz="quarter" idx="14"/>
          </p:nvPr>
        </p:nvSpPr>
        <p:spPr/>
        <p:txBody>
          <a:bodyPr/>
          <a:lstStyle/>
          <a:p>
            <a:r>
              <a:rPr lang="en-US" dirty="0" smtClean="0"/>
              <a:t>Athletics</a:t>
            </a:r>
            <a:endParaRPr lang="en-US" dirty="0"/>
          </a:p>
        </p:txBody>
      </p:sp>
      <p:sp>
        <p:nvSpPr>
          <p:cNvPr id="8" name="Slide Number Placeholder 7"/>
          <p:cNvSpPr>
            <a:spLocks noGrp="1"/>
          </p:cNvSpPr>
          <p:nvPr>
            <p:ph type="sldNum" sz="quarter" idx="4"/>
          </p:nvPr>
        </p:nvSpPr>
        <p:spPr/>
        <p:txBody>
          <a:bodyPr/>
          <a:lstStyle/>
          <a:p>
            <a:fld id="{2DA5447E-0822-1949-A150-34FFF811F168}" type="slidenum">
              <a:rPr lang="en-US" smtClean="0"/>
              <a:pPr/>
              <a:t>28</a:t>
            </a:fld>
            <a:endParaRPr lang="en-US" dirty="0"/>
          </a:p>
        </p:txBody>
      </p:sp>
      <p:sp>
        <p:nvSpPr>
          <p:cNvPr id="12" name="Content Placeholder 8"/>
          <p:cNvSpPr txBox="1">
            <a:spLocks/>
          </p:cNvSpPr>
          <p:nvPr/>
        </p:nvSpPr>
        <p:spPr>
          <a:xfrm>
            <a:off x="6096000" y="1733982"/>
            <a:ext cx="5192339" cy="3768852"/>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200" dirty="0">
                <a:latin typeface="+mn-lt"/>
              </a:rPr>
              <a:t>Eliminate hawking services</a:t>
            </a:r>
          </a:p>
          <a:p>
            <a:pPr lvl="0"/>
            <a:r>
              <a:rPr lang="en-US" sz="2200" dirty="0">
                <a:latin typeface="+mn-lt"/>
              </a:rPr>
              <a:t>Hands-free sanitizing stands at all locations</a:t>
            </a:r>
          </a:p>
          <a:p>
            <a:pPr lvl="0"/>
            <a:r>
              <a:rPr lang="en-US" sz="2200" dirty="0">
                <a:latin typeface="+mn-lt"/>
              </a:rPr>
              <a:t>All surface areas will be wiped down, cleaned and sanitized every 30 minutes at each location</a:t>
            </a:r>
          </a:p>
          <a:p>
            <a:pPr lvl="0"/>
            <a:r>
              <a:rPr lang="en-US" sz="2200" dirty="0">
                <a:latin typeface="+mn-lt"/>
              </a:rPr>
              <a:t>All employee will wear masks and gloves as outlined per the state/regulatory agencies’ (health department) requirements</a:t>
            </a:r>
          </a:p>
          <a:p>
            <a:pPr lvl="0"/>
            <a:r>
              <a:rPr lang="en-US" sz="2200" dirty="0">
                <a:latin typeface="+mn-lt"/>
              </a:rPr>
              <a:t> Visual aids to promote proper personal hygiene and safety posted in each concession stand</a:t>
            </a:r>
          </a:p>
        </p:txBody>
      </p:sp>
      <p:sp>
        <p:nvSpPr>
          <p:cNvPr id="6" name="Title 13">
            <a:extLst>
              <a:ext uri="{FF2B5EF4-FFF2-40B4-BE49-F238E27FC236}">
                <a16:creationId xmlns:a16="http://schemas.microsoft.com/office/drawing/2014/main" id="{935C700B-1CAF-42BE-8866-699ED9521110}"/>
              </a:ext>
            </a:extLst>
          </p:cNvPr>
          <p:cNvSpPr txBox="1">
            <a:spLocks/>
          </p:cNvSpPr>
          <p:nvPr/>
        </p:nvSpPr>
        <p:spPr>
          <a:xfrm>
            <a:off x="701293" y="1252866"/>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concessions</a:t>
            </a:r>
            <a:endParaRPr lang="en-US" dirty="0"/>
          </a:p>
        </p:txBody>
      </p:sp>
    </p:spTree>
    <p:extLst>
      <p:ext uri="{BB962C8B-B14F-4D97-AF65-F5344CB8AC3E}">
        <p14:creationId xmlns:p14="http://schemas.microsoft.com/office/powerpoint/2010/main" val="224351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VENDOR Aggie_Stadium_Map 2 copy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316" y="2114344"/>
            <a:ext cx="4047754" cy="3876406"/>
          </a:xfrm>
          <a:prstGeom prst="rect">
            <a:avLst/>
          </a:prstGeom>
        </p:spPr>
      </p:pic>
      <p:sp>
        <p:nvSpPr>
          <p:cNvPr id="5" name="Text Placeholder 4"/>
          <p:cNvSpPr>
            <a:spLocks noGrp="1"/>
          </p:cNvSpPr>
          <p:nvPr>
            <p:ph type="body" sz="quarter" idx="14"/>
          </p:nvPr>
        </p:nvSpPr>
        <p:spPr/>
        <p:txBody>
          <a:bodyPr/>
          <a:lstStyle/>
          <a:p>
            <a:r>
              <a:rPr lang="en-US" dirty="0" smtClean="0"/>
              <a:t>Athletics</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29</a:t>
            </a:fld>
            <a:endParaRPr lang="en-US" dirty="0"/>
          </a:p>
        </p:txBody>
      </p:sp>
      <p:sp>
        <p:nvSpPr>
          <p:cNvPr id="12" name="Content Placeholder 11"/>
          <p:cNvSpPr>
            <a:spLocks noGrp="1"/>
          </p:cNvSpPr>
          <p:nvPr>
            <p:ph idx="1"/>
          </p:nvPr>
        </p:nvSpPr>
        <p:spPr>
          <a:xfrm>
            <a:off x="578954" y="1819793"/>
            <a:ext cx="5228288" cy="2492685"/>
          </a:xfrm>
        </p:spPr>
        <p:txBody>
          <a:bodyPr>
            <a:noAutofit/>
          </a:bodyPr>
          <a:lstStyle/>
          <a:p>
            <a:pPr>
              <a:lnSpc>
                <a:spcPct val="110000"/>
              </a:lnSpc>
            </a:pPr>
            <a:r>
              <a:rPr lang="en-US" sz="2200" dirty="0">
                <a:latin typeface="+mn-lt"/>
              </a:rPr>
              <a:t>Every other space at Stadium will be used for vending purposes. Of 38 potential spaces, only </a:t>
            </a:r>
            <a:r>
              <a:rPr lang="en-US" sz="2200" b="1" dirty="0">
                <a:latin typeface="+mn-lt"/>
              </a:rPr>
              <a:t>18 </a:t>
            </a:r>
            <a:r>
              <a:rPr lang="en-US" sz="2200" dirty="0">
                <a:latin typeface="+mn-lt"/>
              </a:rPr>
              <a:t>will be in use.</a:t>
            </a:r>
          </a:p>
          <a:p>
            <a:pPr>
              <a:lnSpc>
                <a:spcPct val="110000"/>
              </a:lnSpc>
            </a:pPr>
            <a:r>
              <a:rPr lang="en-US" sz="2200" dirty="0">
                <a:latin typeface="+mn-lt"/>
              </a:rPr>
              <a:t>Customers are expected to maintain six feet of distance between themselves and others.</a:t>
            </a:r>
          </a:p>
          <a:p>
            <a:pPr>
              <a:lnSpc>
                <a:spcPct val="110000"/>
              </a:lnSpc>
            </a:pPr>
            <a:r>
              <a:rPr lang="en-US" sz="2200" dirty="0">
                <a:latin typeface="+mn-lt"/>
              </a:rPr>
              <a:t>For their protection and the protection of others, vendors will be required to operate with disposable gloves, facial masks and a supply of hand sanitizer or hand wipes.</a:t>
            </a:r>
          </a:p>
        </p:txBody>
      </p:sp>
      <p:graphicFrame>
        <p:nvGraphicFramePr>
          <p:cNvPr id="13" name="Table 12"/>
          <p:cNvGraphicFramePr>
            <a:graphicFrameLocks noGrp="1"/>
          </p:cNvGraphicFramePr>
          <p:nvPr>
            <p:extLst/>
          </p:nvPr>
        </p:nvGraphicFramePr>
        <p:xfrm>
          <a:off x="10089296" y="1158379"/>
          <a:ext cx="1483085" cy="5034881"/>
        </p:xfrm>
        <a:graphic>
          <a:graphicData uri="http://schemas.openxmlformats.org/drawingml/2006/table">
            <a:tbl>
              <a:tblPr>
                <a:tableStyleId>{37CE84F3-28C3-443E-9E96-99CF82512B78}</a:tableStyleId>
              </a:tblPr>
              <a:tblGrid>
                <a:gridCol w="502087">
                  <a:extLst>
                    <a:ext uri="{9D8B030D-6E8A-4147-A177-3AD203B41FA5}">
                      <a16:colId xmlns:a16="http://schemas.microsoft.com/office/drawing/2014/main" val="20000"/>
                    </a:ext>
                  </a:extLst>
                </a:gridCol>
                <a:gridCol w="980998">
                  <a:extLst>
                    <a:ext uri="{9D8B030D-6E8A-4147-A177-3AD203B41FA5}">
                      <a16:colId xmlns:a16="http://schemas.microsoft.com/office/drawing/2014/main" val="20001"/>
                    </a:ext>
                  </a:extLst>
                </a:gridCol>
              </a:tblGrid>
              <a:tr h="199962">
                <a:tc>
                  <a:txBody>
                    <a:bodyPr/>
                    <a:lstStyle/>
                    <a:p>
                      <a:pPr algn="ctr" fontAlgn="ctr"/>
                      <a:r>
                        <a:rPr lang="en-US" sz="600" u="none" strike="noStrike" dirty="0">
                          <a:effectLst/>
                          <a:latin typeface="Arial Black"/>
                          <a:cs typeface="Arial Black"/>
                        </a:rPr>
                        <a:t>SPACE #</a:t>
                      </a:r>
                      <a:endParaRPr lang="en-US" sz="600" b="1" i="0" u="none" strike="noStrike" dirty="0">
                        <a:solidFill>
                          <a:srgbClr val="000000"/>
                        </a:solidFill>
                        <a:effectLst/>
                        <a:latin typeface="Arial Black"/>
                        <a:cs typeface="Arial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tc>
                  <a:txBody>
                    <a:bodyPr/>
                    <a:lstStyle/>
                    <a:p>
                      <a:pPr algn="ctr" fontAlgn="ctr"/>
                      <a:r>
                        <a:rPr lang="en-US" sz="600" u="none" strike="noStrike" dirty="0">
                          <a:effectLst/>
                          <a:latin typeface="Arial Black"/>
                          <a:cs typeface="Arial Black"/>
                        </a:rPr>
                        <a:t>VENDOR NAME</a:t>
                      </a:r>
                      <a:endParaRPr lang="en-US" sz="600" b="1" i="0" u="none" strike="noStrike" dirty="0">
                        <a:solidFill>
                          <a:srgbClr val="000000"/>
                        </a:solidFill>
                        <a:effectLst/>
                        <a:latin typeface="Arial Black"/>
                        <a:cs typeface="Arial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12602">
                <a:tc>
                  <a:txBody>
                    <a:bodyPr/>
                    <a:lstStyle/>
                    <a:p>
                      <a:pPr algn="ctr" fontAlgn="ctr"/>
                      <a:r>
                        <a:rPr lang="en-US" sz="700" b="1" u="none" strike="noStrike" dirty="0">
                          <a:solidFill>
                            <a:srgbClr val="004684"/>
                          </a:solidFill>
                          <a:effectLst/>
                          <a:latin typeface="Avenir Black"/>
                          <a:cs typeface="Avenir Black"/>
                        </a:rPr>
                        <a:t>1</a:t>
                      </a:r>
                      <a:endParaRPr lang="en-US" sz="700" b="1" i="0" u="none" strike="noStrike" dirty="0">
                        <a:solidFill>
                          <a:srgbClr val="004684"/>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2"/>
                    </a:solidFill>
                  </a:tcPr>
                </a:tc>
                <a:tc>
                  <a:txBody>
                    <a:bodyPr/>
                    <a:lstStyle/>
                    <a:p>
                      <a:pPr algn="ctr" fontAlgn="ctr"/>
                      <a:r>
                        <a:rPr lang="en-US" sz="700" b="1" u="none" strike="noStrike" dirty="0">
                          <a:solidFill>
                            <a:srgbClr val="004684"/>
                          </a:solidFill>
                          <a:effectLst/>
                          <a:latin typeface="Avenir Black"/>
                          <a:cs typeface="Avenir Black"/>
                        </a:rPr>
                        <a:t>Athletics</a:t>
                      </a:r>
                      <a:endParaRPr lang="en-US" sz="700" b="1" i="0" u="none" strike="noStrike" dirty="0">
                        <a:solidFill>
                          <a:srgbClr val="004684"/>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51043">
                <a:tc>
                  <a:txBody>
                    <a:bodyPr/>
                    <a:lstStyle/>
                    <a:p>
                      <a:pPr algn="ctr" fontAlgn="ctr"/>
                      <a:r>
                        <a:rPr lang="sk-SK" sz="700" b="1" u="none" strike="noStrike" dirty="0">
                          <a:solidFill>
                            <a:srgbClr val="000000"/>
                          </a:solidFill>
                          <a:effectLst/>
                          <a:latin typeface="Avenir Black"/>
                          <a:cs typeface="Avenir Black"/>
                        </a:rPr>
                        <a:t> 2</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2602">
                <a:tc>
                  <a:txBody>
                    <a:bodyPr/>
                    <a:lstStyle/>
                    <a:p>
                      <a:pPr algn="ctr" fontAlgn="ctr"/>
                      <a:r>
                        <a:rPr lang="en-US" sz="700" b="1" u="none" strike="noStrike" dirty="0">
                          <a:solidFill>
                            <a:srgbClr val="004684"/>
                          </a:solidFill>
                          <a:effectLst/>
                          <a:latin typeface="Avenir Black"/>
                          <a:cs typeface="Avenir Black"/>
                        </a:rPr>
                        <a:t>3</a:t>
                      </a:r>
                      <a:endParaRPr lang="en-US" sz="700" b="1" i="0" u="none" strike="noStrike" dirty="0">
                        <a:solidFill>
                          <a:srgbClr val="004684"/>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C2C2C2"/>
                    </a:solidFill>
                  </a:tcPr>
                </a:tc>
                <a:tc>
                  <a:txBody>
                    <a:bodyPr/>
                    <a:lstStyle/>
                    <a:p>
                      <a:pPr algn="ctr" fontAlgn="ctr"/>
                      <a:r>
                        <a:rPr lang="en-US" sz="700" b="1" u="none" strike="noStrike" dirty="0">
                          <a:solidFill>
                            <a:srgbClr val="004684"/>
                          </a:solidFill>
                          <a:effectLst/>
                          <a:latin typeface="Avenir Black"/>
                          <a:cs typeface="Avenir Black"/>
                        </a:rPr>
                        <a:t>BEER TENT</a:t>
                      </a:r>
                      <a:endParaRPr lang="en-US" sz="700" b="1" i="0" u="none" strike="noStrike" dirty="0">
                        <a:solidFill>
                          <a:srgbClr val="004684"/>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C2C2C2"/>
                    </a:solidFill>
                  </a:tcPr>
                </a:tc>
                <a:extLst>
                  <a:ext uri="{0D108BD9-81ED-4DB2-BD59-A6C34878D82A}">
                    <a16:rowId xmlns:a16="http://schemas.microsoft.com/office/drawing/2014/main" val="10003"/>
                  </a:ext>
                </a:extLst>
              </a:tr>
              <a:tr h="112602">
                <a:tc>
                  <a:txBody>
                    <a:bodyPr/>
                    <a:lstStyle/>
                    <a:p>
                      <a:pPr algn="ctr" fontAlgn="ctr"/>
                      <a:r>
                        <a:rPr lang="en-US" sz="700" b="1" u="none" strike="noStrike" dirty="0">
                          <a:solidFill>
                            <a:srgbClr val="004684"/>
                          </a:solidFill>
                          <a:effectLst/>
                          <a:latin typeface="Avenir Black"/>
                          <a:cs typeface="Avenir Black"/>
                        </a:rPr>
                        <a:t>4</a:t>
                      </a:r>
                      <a:endParaRPr lang="en-US" sz="700" b="1" i="0" u="none" strike="noStrike" dirty="0">
                        <a:solidFill>
                          <a:srgbClr val="004684"/>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700" b="1" u="none" strike="noStrike" dirty="0">
                          <a:solidFill>
                            <a:srgbClr val="004684"/>
                          </a:solidFill>
                          <a:effectLst/>
                          <a:latin typeface="Avenir Black"/>
                          <a:cs typeface="Avenir Black"/>
                        </a:rPr>
                        <a:t>Bookstore</a:t>
                      </a:r>
                      <a:endParaRPr lang="en-US" sz="700" b="1" i="0" u="none" strike="noStrike" dirty="0">
                        <a:solidFill>
                          <a:srgbClr val="004684"/>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112602">
                <a:tc>
                  <a:txBody>
                    <a:bodyPr/>
                    <a:lstStyle/>
                    <a:p>
                      <a:pPr algn="ctr" fontAlgn="ctr"/>
                      <a:r>
                        <a:rPr lang="en-US" sz="700" b="1" u="none" strike="noStrike" dirty="0">
                          <a:solidFill>
                            <a:srgbClr val="000000"/>
                          </a:solidFill>
                          <a:effectLst/>
                          <a:latin typeface="Avenir Black"/>
                          <a:cs typeface="Avenir Black"/>
                        </a:rPr>
                        <a:t>5</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05"/>
                  </a:ext>
                </a:extLst>
              </a:tr>
              <a:tr h="112602">
                <a:tc>
                  <a:txBody>
                    <a:bodyPr/>
                    <a:lstStyle/>
                    <a:p>
                      <a:pPr algn="ctr" fontAlgn="ctr"/>
                      <a:r>
                        <a:rPr lang="en-US" sz="700" b="1" i="0" u="none" strike="noStrike" dirty="0">
                          <a:solidFill>
                            <a:srgbClr val="000000"/>
                          </a:solidFill>
                          <a:effectLst/>
                          <a:latin typeface="Avenir Black"/>
                          <a:cs typeface="Avenir Black"/>
                        </a:rPr>
                        <a:t>6</a:t>
                      </a: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12602">
                <a:tc>
                  <a:txBody>
                    <a:bodyPr/>
                    <a:lstStyle/>
                    <a:p>
                      <a:pPr algn="ctr" fontAlgn="ctr"/>
                      <a:r>
                        <a:rPr lang="en-US" sz="700" b="1" u="none" strike="noStrike" dirty="0">
                          <a:solidFill>
                            <a:srgbClr val="000000"/>
                          </a:solidFill>
                          <a:effectLst/>
                          <a:latin typeface="Avenir Black"/>
                          <a:cs typeface="Avenir Black"/>
                        </a:rPr>
                        <a:t>7</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07"/>
                  </a:ext>
                </a:extLst>
              </a:tr>
              <a:tr h="112602">
                <a:tc>
                  <a:txBody>
                    <a:bodyPr/>
                    <a:lstStyle/>
                    <a:p>
                      <a:pPr algn="ctr" fontAlgn="ctr"/>
                      <a:r>
                        <a:rPr lang="en-US" sz="700" b="1" u="none" strike="noStrike" dirty="0">
                          <a:solidFill>
                            <a:srgbClr val="000000"/>
                          </a:solidFill>
                          <a:effectLst/>
                          <a:latin typeface="Avenir Black"/>
                          <a:cs typeface="Avenir Black"/>
                        </a:rPr>
                        <a:t>8</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12602">
                <a:tc>
                  <a:txBody>
                    <a:bodyPr/>
                    <a:lstStyle/>
                    <a:p>
                      <a:pPr algn="ctr" fontAlgn="ctr"/>
                      <a:r>
                        <a:rPr lang="en-US" sz="700" b="1" u="none" strike="noStrike" dirty="0">
                          <a:solidFill>
                            <a:srgbClr val="000000"/>
                          </a:solidFill>
                          <a:effectLst/>
                          <a:latin typeface="Avenir Black"/>
                          <a:cs typeface="Avenir Black"/>
                        </a:rPr>
                        <a:t>9</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09"/>
                  </a:ext>
                </a:extLst>
              </a:tr>
              <a:tr h="112602">
                <a:tc>
                  <a:txBody>
                    <a:bodyPr/>
                    <a:lstStyle/>
                    <a:p>
                      <a:pPr algn="ctr" fontAlgn="ctr"/>
                      <a:r>
                        <a:rPr lang="en-US" sz="700" b="1" u="none" strike="noStrike" dirty="0">
                          <a:solidFill>
                            <a:srgbClr val="000000"/>
                          </a:solidFill>
                          <a:effectLst/>
                          <a:latin typeface="Avenir Black"/>
                          <a:cs typeface="Avenir Black"/>
                        </a:rPr>
                        <a:t>9A</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12602">
                <a:tc>
                  <a:txBody>
                    <a:bodyPr/>
                    <a:lstStyle/>
                    <a:p>
                      <a:pPr algn="ctr" fontAlgn="ctr"/>
                      <a:r>
                        <a:rPr lang="en-US" sz="700" b="1" u="none" strike="noStrike" dirty="0">
                          <a:solidFill>
                            <a:srgbClr val="000000"/>
                          </a:solidFill>
                          <a:effectLst/>
                          <a:latin typeface="Avenir Black"/>
                          <a:cs typeface="Avenir Black"/>
                        </a:rPr>
                        <a:t>9B</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11"/>
                  </a:ext>
                </a:extLst>
              </a:tr>
              <a:tr h="112602">
                <a:tc>
                  <a:txBody>
                    <a:bodyPr/>
                    <a:lstStyle/>
                    <a:p>
                      <a:pPr algn="ctr" fontAlgn="ctr"/>
                      <a:r>
                        <a:rPr lang="en-US" sz="700" b="1" u="none" strike="noStrike" dirty="0">
                          <a:solidFill>
                            <a:srgbClr val="000000"/>
                          </a:solidFill>
                          <a:effectLst/>
                          <a:latin typeface="Avenir Black"/>
                          <a:cs typeface="Avenir Black"/>
                        </a:rPr>
                        <a:t>9C</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12602">
                <a:tc>
                  <a:txBody>
                    <a:bodyPr/>
                    <a:lstStyle/>
                    <a:p>
                      <a:pPr algn="ctr" fontAlgn="ctr"/>
                      <a:r>
                        <a:rPr lang="en-US" sz="700" b="1" u="none" strike="noStrike" dirty="0">
                          <a:solidFill>
                            <a:srgbClr val="000000"/>
                          </a:solidFill>
                          <a:effectLst/>
                          <a:latin typeface="Avenir Black"/>
                          <a:cs typeface="Avenir Black"/>
                        </a:rPr>
                        <a:t>9D</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13"/>
                  </a:ext>
                </a:extLst>
              </a:tr>
              <a:tr h="101250">
                <a:tc gridSpan="2">
                  <a:txBody>
                    <a:bodyPr/>
                    <a:lstStyle/>
                    <a:p>
                      <a:pPr algn="ctr" fontAlgn="ctr"/>
                      <a:r>
                        <a:rPr lang="en-US" sz="600" b="1" u="none" strike="noStrike" dirty="0">
                          <a:effectLst/>
                          <a:latin typeface="Arial Black"/>
                          <a:cs typeface="Arial Black"/>
                        </a:rPr>
                        <a:t>HORSESHOE</a:t>
                      </a:r>
                      <a:endParaRPr lang="en-US" sz="600" b="1" i="0" u="none" strike="noStrike" dirty="0">
                        <a:solidFill>
                          <a:srgbClr val="000000"/>
                        </a:solidFill>
                        <a:effectLst/>
                        <a:latin typeface="Arial Black"/>
                        <a:cs typeface="Arial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14"/>
                  </a:ext>
                </a:extLst>
              </a:tr>
              <a:tr h="112602">
                <a:tc>
                  <a:txBody>
                    <a:bodyPr/>
                    <a:lstStyle/>
                    <a:p>
                      <a:pPr algn="ctr" fontAlgn="ctr"/>
                      <a:r>
                        <a:rPr lang="en-US" sz="700" b="1" u="none" strike="noStrike" dirty="0">
                          <a:solidFill>
                            <a:srgbClr val="000000"/>
                          </a:solidFill>
                          <a:effectLst/>
                          <a:latin typeface="Avenir Black"/>
                          <a:cs typeface="Avenir Black"/>
                        </a:rPr>
                        <a:t>10A</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tc>
                  <a:txBody>
                    <a:bodyPr/>
                    <a:lstStyle/>
                    <a:p>
                      <a:pPr algn="l" fontAlgn="ctr"/>
                      <a:r>
                        <a:rPr lang="sk-SK" sz="700" b="1" u="none" strike="noStrike" dirty="0">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12602">
                <a:tc>
                  <a:txBody>
                    <a:bodyPr/>
                    <a:lstStyle/>
                    <a:p>
                      <a:pPr algn="ctr" fontAlgn="ctr"/>
                      <a:r>
                        <a:rPr lang="en-US" sz="700" b="1" u="none" strike="noStrike" dirty="0">
                          <a:solidFill>
                            <a:srgbClr val="000000"/>
                          </a:solidFill>
                          <a:effectLst/>
                          <a:latin typeface="Avenir Black"/>
                          <a:cs typeface="Avenir Black"/>
                        </a:rPr>
                        <a:t>10B</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16"/>
                  </a:ext>
                </a:extLst>
              </a:tr>
              <a:tr h="112602">
                <a:tc>
                  <a:txBody>
                    <a:bodyPr/>
                    <a:lstStyle/>
                    <a:p>
                      <a:pPr algn="ctr" fontAlgn="ctr"/>
                      <a:r>
                        <a:rPr lang="en-US" sz="700" b="1" u="none" strike="noStrike" dirty="0">
                          <a:solidFill>
                            <a:srgbClr val="000000"/>
                          </a:solidFill>
                          <a:effectLst/>
                          <a:latin typeface="Avenir Black"/>
                          <a:cs typeface="Avenir Black"/>
                        </a:rPr>
                        <a:t>10C</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12602">
                <a:tc>
                  <a:txBody>
                    <a:bodyPr/>
                    <a:lstStyle/>
                    <a:p>
                      <a:pPr algn="ctr" fontAlgn="ctr"/>
                      <a:r>
                        <a:rPr lang="en-US" sz="700" b="1" u="none" strike="noStrike" dirty="0">
                          <a:solidFill>
                            <a:srgbClr val="000000"/>
                          </a:solidFill>
                          <a:effectLst/>
                          <a:latin typeface="Avenir Black"/>
                          <a:cs typeface="Avenir Black"/>
                        </a:rPr>
                        <a:t>10D</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18"/>
                  </a:ext>
                </a:extLst>
              </a:tr>
              <a:tr h="112602">
                <a:tc>
                  <a:txBody>
                    <a:bodyPr/>
                    <a:lstStyle/>
                    <a:p>
                      <a:pPr algn="ctr" fontAlgn="ctr"/>
                      <a:r>
                        <a:rPr lang="en-US" sz="700" b="1" u="none" strike="noStrike" dirty="0">
                          <a:solidFill>
                            <a:srgbClr val="000000"/>
                          </a:solidFill>
                          <a:effectLst/>
                          <a:latin typeface="Avenir Black"/>
                          <a:cs typeface="Avenir Black"/>
                        </a:rPr>
                        <a:t>10</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12602">
                <a:tc>
                  <a:txBody>
                    <a:bodyPr/>
                    <a:lstStyle/>
                    <a:p>
                      <a:pPr algn="ctr" fontAlgn="ctr"/>
                      <a:r>
                        <a:rPr lang="cs-CZ" sz="700" b="1" u="none" strike="noStrike" dirty="0">
                          <a:solidFill>
                            <a:srgbClr val="000000"/>
                          </a:solidFill>
                          <a:effectLst/>
                          <a:latin typeface="Avenir Black"/>
                          <a:cs typeface="Avenir Black"/>
                        </a:rPr>
                        <a:t>11</a:t>
                      </a:r>
                      <a:endParaRPr lang="cs-CZ"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20"/>
                  </a:ext>
                </a:extLst>
              </a:tr>
              <a:tr h="112602">
                <a:tc>
                  <a:txBody>
                    <a:bodyPr/>
                    <a:lstStyle/>
                    <a:p>
                      <a:pPr algn="ctr" fontAlgn="ctr"/>
                      <a:r>
                        <a:rPr lang="is-IS" sz="700" b="1" u="none" strike="noStrike" dirty="0">
                          <a:solidFill>
                            <a:srgbClr val="000000"/>
                          </a:solidFill>
                          <a:effectLst/>
                          <a:latin typeface="Avenir Black"/>
                          <a:cs typeface="Avenir Black"/>
                        </a:rPr>
                        <a:t>12</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12602">
                <a:tc>
                  <a:txBody>
                    <a:bodyPr/>
                    <a:lstStyle/>
                    <a:p>
                      <a:pPr algn="ctr" fontAlgn="ctr"/>
                      <a:r>
                        <a:rPr lang="is-IS" sz="700" b="1" u="none" strike="noStrike" dirty="0">
                          <a:solidFill>
                            <a:srgbClr val="000000"/>
                          </a:solidFill>
                          <a:effectLst/>
                          <a:latin typeface="Avenir Black"/>
                          <a:cs typeface="Avenir Black"/>
                        </a:rPr>
                        <a:t>13</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22"/>
                  </a:ext>
                </a:extLst>
              </a:tr>
              <a:tr h="101250">
                <a:tc>
                  <a:txBody>
                    <a:bodyPr/>
                    <a:lstStyle/>
                    <a:p>
                      <a:pPr algn="ctr" fontAlgn="ctr"/>
                      <a:r>
                        <a:rPr lang="en-US" sz="600" b="1" u="none" strike="noStrike" dirty="0">
                          <a:effectLst/>
                          <a:latin typeface="Avenir Black"/>
                          <a:cs typeface="Avenir Black"/>
                        </a:rPr>
                        <a:t>14</a:t>
                      </a:r>
                      <a:endParaRPr lang="en-US" sz="6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tc rowSpan="2">
                  <a:txBody>
                    <a:bodyPr/>
                    <a:lstStyle/>
                    <a:p>
                      <a:pPr algn="ctr" fontAlgn="ctr"/>
                      <a:r>
                        <a:rPr lang="en-US" sz="600" b="1" u="none" strike="noStrike" dirty="0">
                          <a:effectLst/>
                          <a:latin typeface="Arial Black"/>
                          <a:cs typeface="Arial Black"/>
                        </a:rPr>
                        <a:t>GENERATOR</a:t>
                      </a:r>
                      <a:endParaRPr lang="en-US" sz="600" b="1" i="0" u="none" strike="noStrike" dirty="0">
                        <a:solidFill>
                          <a:srgbClr val="000000"/>
                        </a:solidFill>
                        <a:effectLst/>
                        <a:latin typeface="Arial Black"/>
                        <a:cs typeface="Arial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extLst>
                  <a:ext uri="{0D108BD9-81ED-4DB2-BD59-A6C34878D82A}">
                    <a16:rowId xmlns:a16="http://schemas.microsoft.com/office/drawing/2014/main" val="10023"/>
                  </a:ext>
                </a:extLst>
              </a:tr>
              <a:tr h="101250">
                <a:tc>
                  <a:txBody>
                    <a:bodyPr/>
                    <a:lstStyle/>
                    <a:p>
                      <a:pPr algn="ctr" fontAlgn="ctr"/>
                      <a:r>
                        <a:rPr lang="en-US" sz="600" b="1" u="none" strike="noStrike" dirty="0">
                          <a:effectLst/>
                          <a:latin typeface="Avenir Black"/>
                          <a:cs typeface="Avenir Black"/>
                        </a:rPr>
                        <a:t>15</a:t>
                      </a:r>
                      <a:endParaRPr lang="en-US" sz="6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tc vMerge="1">
                  <a:txBody>
                    <a:bodyPr/>
                    <a:lstStyle/>
                    <a:p>
                      <a:endParaRPr lang="en-US"/>
                    </a:p>
                  </a:txBody>
                  <a:tcPr/>
                </a:tc>
                <a:extLst>
                  <a:ext uri="{0D108BD9-81ED-4DB2-BD59-A6C34878D82A}">
                    <a16:rowId xmlns:a16="http://schemas.microsoft.com/office/drawing/2014/main" val="10024"/>
                  </a:ext>
                </a:extLst>
              </a:tr>
              <a:tr h="112602">
                <a:tc>
                  <a:txBody>
                    <a:bodyPr/>
                    <a:lstStyle/>
                    <a:p>
                      <a:pPr algn="ctr" fontAlgn="ctr"/>
                      <a:r>
                        <a:rPr lang="en-US" sz="700" b="1" u="none" strike="noStrike" dirty="0">
                          <a:solidFill>
                            <a:srgbClr val="000000"/>
                          </a:solidFill>
                          <a:effectLst/>
                          <a:latin typeface="Avenir Black"/>
                          <a:cs typeface="Avenir Black"/>
                        </a:rPr>
                        <a:t>16</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tc>
                  <a:txBody>
                    <a:bodyPr/>
                    <a:lstStyle/>
                    <a:p>
                      <a:pPr algn="l" fontAlgn="ctr"/>
                      <a:r>
                        <a:rPr lang="sk-SK" sz="700" b="1" u="none" strike="noStrike" dirty="0">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12602">
                <a:tc>
                  <a:txBody>
                    <a:bodyPr/>
                    <a:lstStyle/>
                    <a:p>
                      <a:pPr algn="ctr" fontAlgn="ctr"/>
                      <a:r>
                        <a:rPr lang="en-US" sz="700" b="1" u="none" strike="noStrike" dirty="0">
                          <a:solidFill>
                            <a:srgbClr val="000000"/>
                          </a:solidFill>
                          <a:effectLst/>
                          <a:latin typeface="Avenir Black"/>
                          <a:cs typeface="Avenir Black"/>
                        </a:rPr>
                        <a:t>17</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26"/>
                  </a:ext>
                </a:extLst>
              </a:tr>
              <a:tr h="112602">
                <a:tc>
                  <a:txBody>
                    <a:bodyPr/>
                    <a:lstStyle/>
                    <a:p>
                      <a:pPr algn="ctr" fontAlgn="ctr"/>
                      <a:r>
                        <a:rPr lang="fi-FI" sz="700" b="1" u="none" strike="noStrike" dirty="0">
                          <a:solidFill>
                            <a:srgbClr val="000000"/>
                          </a:solidFill>
                          <a:effectLst/>
                          <a:latin typeface="Avenir Black"/>
                          <a:cs typeface="Avenir Black"/>
                        </a:rPr>
                        <a:t>18</a:t>
                      </a:r>
                      <a:endParaRPr lang="fi-FI"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112602">
                <a:tc>
                  <a:txBody>
                    <a:bodyPr/>
                    <a:lstStyle/>
                    <a:p>
                      <a:pPr algn="ctr" fontAlgn="ctr"/>
                      <a:r>
                        <a:rPr lang="fi-FI" sz="700" b="1" u="none" strike="noStrike" dirty="0">
                          <a:solidFill>
                            <a:srgbClr val="000000"/>
                          </a:solidFill>
                          <a:effectLst/>
                          <a:latin typeface="Avenir Black"/>
                          <a:cs typeface="Avenir Black"/>
                        </a:rPr>
                        <a:t>18A</a:t>
                      </a:r>
                      <a:endParaRPr lang="fi-FI"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28"/>
                  </a:ext>
                </a:extLst>
              </a:tr>
              <a:tr h="112602">
                <a:tc>
                  <a:txBody>
                    <a:bodyPr/>
                    <a:lstStyle/>
                    <a:p>
                      <a:pPr algn="ctr" fontAlgn="ctr"/>
                      <a:r>
                        <a:rPr lang="en-US" sz="700" b="1" u="none" strike="noStrike" dirty="0">
                          <a:solidFill>
                            <a:srgbClr val="000000"/>
                          </a:solidFill>
                          <a:effectLst/>
                          <a:latin typeface="Avenir Black"/>
                          <a:cs typeface="Avenir Black"/>
                        </a:rPr>
                        <a:t>19</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l" fontAlgn="ctr"/>
                      <a:r>
                        <a:rPr lang="sk-SK" sz="700" b="1" u="none" strike="noStrike" dirty="0">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r h="101250">
                <a:tc gridSpan="2">
                  <a:txBody>
                    <a:bodyPr/>
                    <a:lstStyle/>
                    <a:p>
                      <a:pPr algn="ctr" fontAlgn="ctr"/>
                      <a:r>
                        <a:rPr lang="en-US" sz="600" b="1" u="none" strike="noStrike" dirty="0">
                          <a:effectLst/>
                          <a:latin typeface="Arial Black"/>
                          <a:cs typeface="Arial Black"/>
                        </a:rPr>
                        <a:t>VISITOR</a:t>
                      </a:r>
                      <a:endParaRPr lang="en-US" sz="600" b="1" i="0" u="none" strike="noStrike" dirty="0">
                        <a:solidFill>
                          <a:srgbClr val="000000"/>
                        </a:solidFill>
                        <a:effectLst/>
                        <a:latin typeface="Arial Black"/>
                        <a:cs typeface="Arial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30"/>
                  </a:ext>
                </a:extLst>
              </a:tr>
              <a:tr h="112602">
                <a:tc>
                  <a:txBody>
                    <a:bodyPr/>
                    <a:lstStyle/>
                    <a:p>
                      <a:pPr algn="ctr" fontAlgn="ctr"/>
                      <a:r>
                        <a:rPr lang="is-IS" sz="700" b="1" u="none" strike="noStrike" dirty="0">
                          <a:solidFill>
                            <a:srgbClr val="000000"/>
                          </a:solidFill>
                          <a:effectLst/>
                          <a:latin typeface="Avenir Black"/>
                          <a:cs typeface="Avenir Black"/>
                        </a:rPr>
                        <a:t>20</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31"/>
                  </a:ext>
                </a:extLst>
              </a:tr>
              <a:tr h="112602">
                <a:tc>
                  <a:txBody>
                    <a:bodyPr/>
                    <a:lstStyle/>
                    <a:p>
                      <a:pPr algn="ctr" fontAlgn="ctr"/>
                      <a:r>
                        <a:rPr lang="is-IS" sz="700" b="1" u="none" strike="noStrike" dirty="0">
                          <a:solidFill>
                            <a:srgbClr val="000000"/>
                          </a:solidFill>
                          <a:effectLst/>
                          <a:latin typeface="Avenir Black"/>
                          <a:cs typeface="Avenir Black"/>
                        </a:rPr>
                        <a:t>20A</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12602">
                <a:tc>
                  <a:txBody>
                    <a:bodyPr/>
                    <a:lstStyle/>
                    <a:p>
                      <a:pPr algn="ctr" fontAlgn="ctr"/>
                      <a:r>
                        <a:rPr lang="is-IS" sz="700" b="1" u="none" strike="noStrike" dirty="0">
                          <a:solidFill>
                            <a:srgbClr val="000000"/>
                          </a:solidFill>
                          <a:effectLst/>
                          <a:latin typeface="Avenir Black"/>
                          <a:cs typeface="Avenir Black"/>
                        </a:rPr>
                        <a:t>20B</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33"/>
                  </a:ext>
                </a:extLst>
              </a:tr>
              <a:tr h="112602">
                <a:tc>
                  <a:txBody>
                    <a:bodyPr/>
                    <a:lstStyle/>
                    <a:p>
                      <a:pPr algn="ctr" fontAlgn="ctr"/>
                      <a:r>
                        <a:rPr lang="cs-CZ" sz="700" b="1" u="none" strike="noStrike" dirty="0">
                          <a:solidFill>
                            <a:srgbClr val="000000"/>
                          </a:solidFill>
                          <a:effectLst/>
                          <a:latin typeface="Avenir Black"/>
                          <a:cs typeface="Avenir Black"/>
                        </a:rPr>
                        <a:t>21</a:t>
                      </a:r>
                      <a:endParaRPr lang="cs-CZ"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34"/>
                  </a:ext>
                </a:extLst>
              </a:tr>
              <a:tr h="112602">
                <a:tc>
                  <a:txBody>
                    <a:bodyPr/>
                    <a:lstStyle/>
                    <a:p>
                      <a:pPr algn="ctr" fontAlgn="ctr"/>
                      <a:r>
                        <a:rPr lang="en-US" sz="700" b="1" u="none" strike="noStrike" dirty="0">
                          <a:solidFill>
                            <a:srgbClr val="000000"/>
                          </a:solidFill>
                          <a:effectLst/>
                          <a:latin typeface="Avenir Black"/>
                          <a:cs typeface="Avenir Black"/>
                        </a:rPr>
                        <a:t>22*</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35"/>
                  </a:ext>
                </a:extLst>
              </a:tr>
              <a:tr h="112602">
                <a:tc>
                  <a:txBody>
                    <a:bodyPr/>
                    <a:lstStyle/>
                    <a:p>
                      <a:pPr algn="ctr" fontAlgn="ctr"/>
                      <a:r>
                        <a:rPr lang="is-IS" sz="700" b="1" u="none" strike="noStrike" dirty="0">
                          <a:solidFill>
                            <a:srgbClr val="000000"/>
                          </a:solidFill>
                          <a:effectLst/>
                          <a:latin typeface="Avenir Black"/>
                          <a:cs typeface="Avenir Black"/>
                        </a:rPr>
                        <a:t>23/24</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36"/>
                  </a:ext>
                </a:extLst>
              </a:tr>
              <a:tr h="112602">
                <a:tc>
                  <a:txBody>
                    <a:bodyPr/>
                    <a:lstStyle/>
                    <a:p>
                      <a:pPr algn="ctr" fontAlgn="ctr"/>
                      <a:r>
                        <a:rPr lang="is-IS" sz="700" b="1" u="none" strike="noStrike" dirty="0">
                          <a:solidFill>
                            <a:srgbClr val="000000"/>
                          </a:solidFill>
                          <a:effectLst/>
                          <a:latin typeface="Avenir Black"/>
                          <a:cs typeface="Avenir Black"/>
                        </a:rPr>
                        <a:t>25/26</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37"/>
                  </a:ext>
                </a:extLst>
              </a:tr>
              <a:tr h="112602">
                <a:tc>
                  <a:txBody>
                    <a:bodyPr/>
                    <a:lstStyle/>
                    <a:p>
                      <a:pPr algn="ctr" fontAlgn="ctr"/>
                      <a:r>
                        <a:rPr lang="is-IS" sz="700" b="1" u="none" strike="noStrike" dirty="0">
                          <a:solidFill>
                            <a:srgbClr val="000000"/>
                          </a:solidFill>
                          <a:effectLst/>
                          <a:latin typeface="Avenir Black"/>
                          <a:cs typeface="Avenir Black"/>
                        </a:rPr>
                        <a:t>27</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38"/>
                  </a:ext>
                </a:extLst>
              </a:tr>
              <a:tr h="112602">
                <a:tc>
                  <a:txBody>
                    <a:bodyPr/>
                    <a:lstStyle/>
                    <a:p>
                      <a:pPr algn="ctr" fontAlgn="ctr"/>
                      <a:r>
                        <a:rPr lang="bg-BG" sz="700" b="1" u="none" strike="noStrike" dirty="0">
                          <a:solidFill>
                            <a:srgbClr val="000000"/>
                          </a:solidFill>
                          <a:effectLst/>
                          <a:latin typeface="Avenir Black"/>
                          <a:cs typeface="Avenir Black"/>
                        </a:rPr>
                        <a:t>28/29</a:t>
                      </a:r>
                      <a:endParaRPr lang="bg-BG"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39"/>
                  </a:ext>
                </a:extLst>
              </a:tr>
              <a:tr h="112602">
                <a:tc>
                  <a:txBody>
                    <a:bodyPr/>
                    <a:lstStyle/>
                    <a:p>
                      <a:pPr algn="ctr" fontAlgn="ctr"/>
                      <a:r>
                        <a:rPr lang="en-US" sz="700" b="1" u="none" strike="noStrike" dirty="0">
                          <a:solidFill>
                            <a:srgbClr val="000000"/>
                          </a:solidFill>
                          <a:effectLst/>
                          <a:latin typeface="Avenir Black"/>
                          <a:cs typeface="Avenir Black"/>
                        </a:rPr>
                        <a:t>30</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40"/>
                  </a:ext>
                </a:extLst>
              </a:tr>
              <a:tr h="112602">
                <a:tc>
                  <a:txBody>
                    <a:bodyPr/>
                    <a:lstStyle/>
                    <a:p>
                      <a:pPr algn="ctr" fontAlgn="ctr"/>
                      <a:r>
                        <a:rPr lang="bg-BG" sz="700" b="1" u="none" strike="noStrike" dirty="0">
                          <a:solidFill>
                            <a:srgbClr val="000000"/>
                          </a:solidFill>
                          <a:effectLst/>
                          <a:latin typeface="Avenir Black"/>
                          <a:cs typeface="Avenir Black"/>
                        </a:rPr>
                        <a:t>34/35</a:t>
                      </a:r>
                      <a:endParaRPr lang="bg-BG"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41"/>
                  </a:ext>
                </a:extLst>
              </a:tr>
              <a:tr h="112602">
                <a:tc>
                  <a:txBody>
                    <a:bodyPr/>
                    <a:lstStyle/>
                    <a:p>
                      <a:pPr algn="ctr" fontAlgn="ctr"/>
                      <a:r>
                        <a:rPr lang="cs-CZ" sz="700" b="1" u="none" strike="noStrike" dirty="0">
                          <a:solidFill>
                            <a:srgbClr val="000000"/>
                          </a:solidFill>
                          <a:effectLst/>
                          <a:latin typeface="Avenir Black"/>
                          <a:cs typeface="Avenir Black"/>
                        </a:rPr>
                        <a:t>36</a:t>
                      </a:r>
                      <a:endParaRPr lang="cs-CZ"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tc>
                  <a:txBody>
                    <a:bodyPr/>
                    <a:lstStyle/>
                    <a:p>
                      <a:pPr algn="ctr" fontAlgn="ctr"/>
                      <a:r>
                        <a:rPr lang="sk-SK" sz="700" b="1" u="none" strike="noStrike" dirty="0">
                          <a:solidFill>
                            <a:srgbClr val="000000"/>
                          </a:solidFill>
                          <a:effectLst/>
                          <a:latin typeface="Avenir Black"/>
                          <a:cs typeface="Avenir Black"/>
                        </a:rPr>
                        <a:t> </a:t>
                      </a:r>
                      <a:endParaRPr lang="sk-SK"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solidFill>
                      <a:srgbClr val="FFFFFF"/>
                    </a:solidFill>
                  </a:tcPr>
                </a:tc>
                <a:extLst>
                  <a:ext uri="{0D108BD9-81ED-4DB2-BD59-A6C34878D82A}">
                    <a16:rowId xmlns:a16="http://schemas.microsoft.com/office/drawing/2014/main" val="10042"/>
                  </a:ext>
                </a:extLst>
              </a:tr>
              <a:tr h="112602">
                <a:tc>
                  <a:txBody>
                    <a:bodyPr/>
                    <a:lstStyle/>
                    <a:p>
                      <a:pPr algn="ctr" fontAlgn="ctr"/>
                      <a:r>
                        <a:rPr lang="is-IS" sz="700" b="1" u="none" strike="noStrike" dirty="0">
                          <a:solidFill>
                            <a:srgbClr val="000000"/>
                          </a:solidFill>
                          <a:effectLst/>
                          <a:latin typeface="Avenir Black"/>
                          <a:cs typeface="Avenir Black"/>
                        </a:rPr>
                        <a:t>37</a:t>
                      </a:r>
                      <a:endParaRPr lang="is-I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tc>
                  <a:txBody>
                    <a:bodyPr/>
                    <a:lstStyle/>
                    <a:p>
                      <a:pPr algn="ctr" fontAlgn="ctr"/>
                      <a:r>
                        <a:rPr lang="en-US" sz="700" b="1" u="none" strike="noStrike" dirty="0">
                          <a:solidFill>
                            <a:srgbClr val="000000"/>
                          </a:solidFill>
                          <a:effectLst/>
                          <a:latin typeface="Avenir Black"/>
                          <a:cs typeface="Avenir Black"/>
                        </a:rPr>
                        <a:t>Paid Vendor</a:t>
                      </a:r>
                      <a:endParaRPr lang="en-US" sz="700" b="1" i="0" u="none" strike="noStrike" dirty="0">
                        <a:solidFill>
                          <a:srgbClr val="000000"/>
                        </a:solidFill>
                        <a:effectLst/>
                        <a:latin typeface="Avenir Black"/>
                        <a:cs typeface="Avenir Black"/>
                      </a:endParaRPr>
                    </a:p>
                  </a:txBody>
                  <a:tcPr marL="4934" marR="4934" marT="4934" marB="0" anchor="ctr">
                    <a:lnL w="12700" cap="flat" cmpd="sng" algn="ctr">
                      <a:solidFill>
                        <a:srgbClr val="916301"/>
                      </a:solidFill>
                      <a:prstDash val="solid"/>
                      <a:round/>
                      <a:headEnd type="none" w="med" len="med"/>
                      <a:tailEnd type="none" w="med" len="med"/>
                    </a:lnL>
                    <a:lnR w="12700" cap="flat" cmpd="sng" algn="ctr">
                      <a:solidFill>
                        <a:srgbClr val="916301"/>
                      </a:solidFill>
                      <a:prstDash val="solid"/>
                      <a:round/>
                      <a:headEnd type="none" w="med" len="med"/>
                      <a:tailEnd type="none" w="med" len="med"/>
                    </a:lnR>
                    <a:lnT w="12700" cap="flat" cmpd="sng" algn="ctr">
                      <a:solidFill>
                        <a:srgbClr val="916301"/>
                      </a:solidFill>
                      <a:prstDash val="solid"/>
                      <a:round/>
                      <a:headEnd type="none" w="med" len="med"/>
                      <a:tailEnd type="none" w="med" len="med"/>
                    </a:lnT>
                    <a:lnB w="12700" cap="flat" cmpd="sng" algn="ctr">
                      <a:solidFill>
                        <a:srgbClr val="916301"/>
                      </a:solidFill>
                      <a:prstDash val="solid"/>
                      <a:round/>
                      <a:headEnd type="none" w="med" len="med"/>
                      <a:tailEnd type="none" w="med" len="med"/>
                    </a:lnB>
                  </a:tcPr>
                </a:tc>
                <a:extLst>
                  <a:ext uri="{0D108BD9-81ED-4DB2-BD59-A6C34878D82A}">
                    <a16:rowId xmlns:a16="http://schemas.microsoft.com/office/drawing/2014/main" val="10043"/>
                  </a:ext>
                </a:extLst>
              </a:tr>
            </a:tbl>
          </a:graphicData>
        </a:graphic>
      </p:graphicFrame>
      <p:cxnSp>
        <p:nvCxnSpPr>
          <p:cNvPr id="15" name="Straight Connector 14"/>
          <p:cNvCxnSpPr/>
          <p:nvPr/>
        </p:nvCxnSpPr>
        <p:spPr>
          <a:xfrm flipV="1">
            <a:off x="8937242" y="3158482"/>
            <a:ext cx="1152052" cy="969737"/>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937242" y="4052547"/>
            <a:ext cx="1152052" cy="643397"/>
          </a:xfrm>
          <a:prstGeom prst="line">
            <a:avLst/>
          </a:prstGeom>
          <a:ln>
            <a:solidFill>
              <a:srgbClr val="916301"/>
            </a:solidFill>
          </a:ln>
        </p:spPr>
        <p:style>
          <a:lnRef idx="2">
            <a:schemeClr val="accent1"/>
          </a:lnRef>
          <a:fillRef idx="0">
            <a:schemeClr val="accent1"/>
          </a:fillRef>
          <a:effectRef idx="1">
            <a:schemeClr val="accent1"/>
          </a:effectRef>
          <a:fontRef idx="minor">
            <a:schemeClr val="tx1"/>
          </a:fontRef>
        </p:style>
      </p:cxnSp>
      <p:sp>
        <p:nvSpPr>
          <p:cNvPr id="9" name="Title 13">
            <a:extLst>
              <a:ext uri="{FF2B5EF4-FFF2-40B4-BE49-F238E27FC236}">
                <a16:creationId xmlns:a16="http://schemas.microsoft.com/office/drawing/2014/main" id="{935C700B-1CAF-42BE-8866-699ED9521110}"/>
              </a:ext>
            </a:extLst>
          </p:cNvPr>
          <p:cNvSpPr txBox="1">
            <a:spLocks/>
          </p:cNvSpPr>
          <p:nvPr/>
        </p:nvSpPr>
        <p:spPr>
          <a:xfrm>
            <a:off x="701293" y="1252866"/>
            <a:ext cx="10287000" cy="566928"/>
          </a:xfrm>
          <a:prstGeom prst="rect">
            <a:avLst/>
          </a:prstGeom>
        </p:spPr>
        <p:txBody>
          <a:bodyPr/>
          <a:lstStyle>
            <a:lvl1pPr algn="l" defTabSz="914400" rtl="0" eaLnBrk="1" latinLnBrk="0" hangingPunct="1">
              <a:lnSpc>
                <a:spcPct val="90000"/>
              </a:lnSpc>
              <a:spcBef>
                <a:spcPct val="0"/>
              </a:spcBef>
              <a:buNone/>
              <a:defRPr lang="en-US" sz="3200" b="1" i="0" kern="1200" cap="all" baseline="0" dirty="0">
                <a:solidFill>
                  <a:schemeClr val="accent1"/>
                </a:solidFill>
                <a:latin typeface="Franklin Gothic Heavy" panose="020B0603020102020204" pitchFamily="34" charset="0"/>
                <a:ea typeface="+mj-ea"/>
                <a:cs typeface="+mj-cs"/>
              </a:defRPr>
            </a:lvl1pPr>
          </a:lstStyle>
          <a:p>
            <a:r>
              <a:rPr lang="en-US" dirty="0" smtClean="0"/>
              <a:t>Vending/merchandising</a:t>
            </a:r>
            <a:endParaRPr lang="en-US" dirty="0"/>
          </a:p>
        </p:txBody>
      </p:sp>
    </p:spTree>
    <p:extLst>
      <p:ext uri="{BB962C8B-B14F-4D97-AF65-F5344CB8AC3E}">
        <p14:creationId xmlns:p14="http://schemas.microsoft.com/office/powerpoint/2010/main" val="172413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p:txBody>
          <a:bodyPr/>
          <a:lstStyle/>
          <a:p>
            <a:r>
              <a:rPr lang="en-US" dirty="0"/>
              <a:t>Compliance with CDC, State of NC, and UNC System guidance  </a:t>
            </a:r>
          </a:p>
          <a:p>
            <a:r>
              <a:rPr lang="en-US" dirty="0"/>
              <a:t>Shared Community Standards and Expectations </a:t>
            </a:r>
          </a:p>
          <a:p>
            <a:r>
              <a:rPr lang="en-US" dirty="0"/>
              <a:t>Symptoms and Self-Monitoring</a:t>
            </a:r>
          </a:p>
          <a:p>
            <a:r>
              <a:rPr lang="en-US" dirty="0"/>
              <a:t>Social Distancing/Physical Distancing</a:t>
            </a:r>
          </a:p>
          <a:p>
            <a:r>
              <a:rPr lang="en-US" dirty="0"/>
              <a:t>Face Coverings/Masks (PPE)</a:t>
            </a:r>
          </a:p>
          <a:p>
            <a:r>
              <a:rPr lang="en-US" dirty="0"/>
              <a:t>Cleaning/Disinfection</a:t>
            </a:r>
          </a:p>
          <a:p>
            <a:r>
              <a:rPr lang="en-US" dirty="0"/>
              <a:t>Personal Hygiene</a:t>
            </a:r>
          </a:p>
          <a:p>
            <a:endParaRPr lang="en-US" dirty="0"/>
          </a:p>
          <a:p>
            <a:endParaRPr lang="en-US" sz="1800" dirty="0"/>
          </a:p>
          <a:p>
            <a:endParaRPr lang="en-US" sz="1800" dirty="0"/>
          </a:p>
          <a:p>
            <a:endParaRPr lang="en-US" sz="1800" dirty="0"/>
          </a:p>
          <a:p>
            <a:endParaRPr lang="en-US" sz="1800" dirty="0"/>
          </a:p>
          <a:p>
            <a:endParaRPr lang="en-US" sz="1800" b="1" dirty="0">
              <a:solidFill>
                <a:srgbClr val="004684"/>
              </a:solidFill>
            </a:endParaRPr>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a:t>AGGIES SAFER together</a:t>
            </a:r>
          </a:p>
        </p:txBody>
      </p:sp>
      <p:sp>
        <p:nvSpPr>
          <p:cNvPr id="4" name="Text Placeholder 3">
            <a:extLst>
              <a:ext uri="{FF2B5EF4-FFF2-40B4-BE49-F238E27FC236}">
                <a16:creationId xmlns:a16="http://schemas.microsoft.com/office/drawing/2014/main" id="{3D991888-6840-ED49-8981-26A11355D141}"/>
              </a:ext>
            </a:extLst>
          </p:cNvPr>
          <p:cNvSpPr>
            <a:spLocks noGrp="1"/>
          </p:cNvSpPr>
          <p:nvPr>
            <p:ph type="body" sz="quarter" idx="13"/>
          </p:nvPr>
        </p:nvSpPr>
        <p:spPr/>
        <p:txBody>
          <a:bodyPr/>
          <a:lstStyle/>
          <a:p>
            <a:r>
              <a:rPr lang="en-US" dirty="0"/>
              <a:t>Universal Protocols For A Safe Return in Fall 2020</a:t>
            </a:r>
          </a:p>
        </p:txBody>
      </p:sp>
      <p:sp>
        <p:nvSpPr>
          <p:cNvPr id="2" name="Text Placeholder 1"/>
          <p:cNvSpPr>
            <a:spLocks noGrp="1"/>
          </p:cNvSpPr>
          <p:nvPr>
            <p:ph type="body" sz="quarter" idx="14"/>
          </p:nvPr>
        </p:nvSpPr>
        <p:spPr/>
        <p:txBody>
          <a:bodyPr/>
          <a:lstStyle/>
          <a:p>
            <a:r>
              <a:rPr lang="en-US" dirty="0"/>
              <a:t>Health and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3</a:t>
            </a:fld>
            <a:endParaRPr lang="en-US" dirty="0"/>
          </a:p>
        </p:txBody>
      </p:sp>
    </p:spTree>
    <p:extLst>
      <p:ext uri="{BB962C8B-B14F-4D97-AF65-F5344CB8AC3E}">
        <p14:creationId xmlns:p14="http://schemas.microsoft.com/office/powerpoint/2010/main" val="426844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Open discussion</a:t>
            </a:r>
            <a:endParaRPr lang="en-US" dirty="0"/>
          </a:p>
        </p:txBody>
      </p:sp>
      <p:sp>
        <p:nvSpPr>
          <p:cNvPr id="10" name="Text Placeholder 9">
            <a:extLst>
              <a:ext uri="{FF2B5EF4-FFF2-40B4-BE49-F238E27FC236}">
                <a16:creationId xmlns:a16="http://schemas.microsoft.com/office/drawing/2014/main" id="{064033E3-4FD5-6A4A-A2B9-2079E33FB9CC}"/>
              </a:ext>
            </a:extLst>
          </p:cNvPr>
          <p:cNvSpPr>
            <a:spLocks noGrp="1"/>
          </p:cNvSpPr>
          <p:nvPr>
            <p:ph type="body" sz="quarter" idx="11"/>
          </p:nvPr>
        </p:nvSpPr>
        <p:spPr/>
        <p:txBody>
          <a:bodyPr/>
          <a:lstStyle/>
          <a:p>
            <a:r>
              <a:rPr lang="en-US" dirty="0"/>
              <a:t>C</a:t>
            </a:r>
            <a:r>
              <a:rPr lang="en-US" dirty="0" smtClean="0"/>
              <a:t>hancellor</a:t>
            </a:r>
            <a:endParaRPr lang="en-US" dirty="0"/>
          </a:p>
        </p:txBody>
      </p:sp>
      <p:sp>
        <p:nvSpPr>
          <p:cNvPr id="11" name="Text Placeholder 10">
            <a:extLst>
              <a:ext uri="{FF2B5EF4-FFF2-40B4-BE49-F238E27FC236}">
                <a16:creationId xmlns:a16="http://schemas.microsoft.com/office/drawing/2014/main" id="{E121EE2A-D63D-9E4F-A57E-804278058650}"/>
              </a:ext>
            </a:extLst>
          </p:cNvPr>
          <p:cNvSpPr>
            <a:spLocks noGrp="1"/>
          </p:cNvSpPr>
          <p:nvPr>
            <p:ph type="body" sz="quarter" idx="12"/>
          </p:nvPr>
        </p:nvSpPr>
        <p:spPr/>
        <p:txBody>
          <a:bodyPr/>
          <a:lstStyle/>
          <a:p>
            <a:r>
              <a:rPr lang="en-US" dirty="0" smtClean="0"/>
              <a:t>Virtual Town Hall</a:t>
            </a:r>
            <a:endParaRPr lang="en-US" dirty="0"/>
          </a:p>
        </p:txBody>
      </p:sp>
      <p:sp>
        <p:nvSpPr>
          <p:cNvPr id="12" name="Text Placeholder 11">
            <a:extLst>
              <a:ext uri="{FF2B5EF4-FFF2-40B4-BE49-F238E27FC236}">
                <a16:creationId xmlns:a16="http://schemas.microsoft.com/office/drawing/2014/main" id="{50C420AB-545F-5840-9645-7F0446E8B0D4}"/>
              </a:ext>
            </a:extLst>
          </p:cNvPr>
          <p:cNvSpPr>
            <a:spLocks noGrp="1"/>
          </p:cNvSpPr>
          <p:nvPr>
            <p:ph type="body" sz="quarter" idx="13"/>
          </p:nvPr>
        </p:nvSpPr>
        <p:spPr/>
        <p:txBody>
          <a:bodyPr/>
          <a:lstStyle/>
          <a:p>
            <a:r>
              <a:rPr lang="en-US" dirty="0" smtClean="0"/>
              <a:t>06/04/20</a:t>
            </a:r>
            <a:endParaRPr lang="en-US" dirty="0"/>
          </a:p>
        </p:txBody>
      </p:sp>
      <p:sp>
        <p:nvSpPr>
          <p:cNvPr id="15" name="Text Placeholder 14">
            <a:extLst>
              <a:ext uri="{FF2B5EF4-FFF2-40B4-BE49-F238E27FC236}">
                <a16:creationId xmlns:a16="http://schemas.microsoft.com/office/drawing/2014/main" id="{61BE8A25-1A03-154F-9FA1-F0CE44898B13}"/>
              </a:ext>
            </a:extLst>
          </p:cNvPr>
          <p:cNvSpPr>
            <a:spLocks noGrp="1"/>
          </p:cNvSpPr>
          <p:nvPr>
            <p:ph type="body" sz="quarter" idx="10"/>
          </p:nvPr>
        </p:nvSpPr>
        <p:spPr/>
        <p:txBody>
          <a:bodyPr/>
          <a:lstStyle/>
          <a:p>
            <a:r>
              <a:rPr lang="en-US" dirty="0" smtClean="0"/>
              <a:t>Harold L. Martin, Sr.</a:t>
            </a:r>
            <a:endParaRPr lang="en-US" dirty="0"/>
          </a:p>
        </p:txBody>
      </p:sp>
    </p:spTree>
    <p:extLst>
      <p:ext uri="{BB962C8B-B14F-4D97-AF65-F5344CB8AC3E}">
        <p14:creationId xmlns:p14="http://schemas.microsoft.com/office/powerpoint/2010/main" val="410134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B4A80-0798-1E46-9830-EA75E20D032B}"/>
              </a:ext>
            </a:extLst>
          </p:cNvPr>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32572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0976" y="1298448"/>
            <a:ext cx="10287000" cy="818146"/>
          </a:xfrm>
        </p:spPr>
        <p:txBody>
          <a:bodyPr>
            <a:normAutofit fontScale="90000"/>
          </a:bodyPr>
          <a:lstStyle/>
          <a:p>
            <a:r>
              <a:rPr lang="en-US" sz="3000" dirty="0"/>
              <a:t>Shared community standards, expectations, and responsibilities </a:t>
            </a:r>
          </a:p>
        </p:txBody>
      </p:sp>
      <p:sp>
        <p:nvSpPr>
          <p:cNvPr id="2" name="Text Placeholder 1"/>
          <p:cNvSpPr>
            <a:spLocks noGrp="1"/>
          </p:cNvSpPr>
          <p:nvPr>
            <p:ph type="body" sz="quarter" idx="14"/>
          </p:nvPr>
        </p:nvSpPr>
        <p:spPr>
          <a:xfrm>
            <a:off x="6096000" y="1"/>
            <a:ext cx="5677693" cy="818146"/>
          </a:xfrm>
        </p:spPr>
        <p:txBody>
          <a:bodyPr anchor="ctr">
            <a:normAutofit/>
          </a:bodyPr>
          <a:lstStyle/>
          <a:p>
            <a:r>
              <a:rPr lang="en-US" dirty="0"/>
              <a:t>Health and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a:xfrm>
            <a:off x="11288339" y="6418670"/>
            <a:ext cx="486148" cy="302805"/>
          </a:xfrm>
        </p:spPr>
        <p:txBody>
          <a:bodyPr anchor="ctr">
            <a:normAutofit/>
          </a:bodyPr>
          <a:lstStyle/>
          <a:p>
            <a:pPr>
              <a:spcAft>
                <a:spcPts val="600"/>
              </a:spcAft>
            </a:pPr>
            <a:fld id="{2DA5447E-0822-1949-A150-34FFF811F168}" type="slidenum">
              <a:rPr lang="en-US" smtClean="0"/>
              <a:pPr>
                <a:spcAft>
                  <a:spcPts val="600"/>
                </a:spcAft>
              </a:pPr>
              <a:t>4</a:t>
            </a:fld>
            <a:endParaRPr lang="en-US" dirty="0"/>
          </a:p>
        </p:txBody>
      </p:sp>
      <p:graphicFrame>
        <p:nvGraphicFramePr>
          <p:cNvPr id="17" name="Content Placeholder 14">
            <a:extLst>
              <a:ext uri="{FF2B5EF4-FFF2-40B4-BE49-F238E27FC236}">
                <a16:creationId xmlns:a16="http://schemas.microsoft.com/office/drawing/2014/main" id="{71BF8D15-CDEC-415D-8001-543CBA6B40E8}"/>
              </a:ext>
            </a:extLst>
          </p:cNvPr>
          <p:cNvGraphicFramePr>
            <a:graphicFrameLocks noGrp="1"/>
          </p:cNvGraphicFramePr>
          <p:nvPr>
            <p:ph idx="1"/>
            <p:extLst/>
          </p:nvPr>
        </p:nvGraphicFramePr>
        <p:xfrm>
          <a:off x="950976" y="2487168"/>
          <a:ext cx="10287000" cy="3260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39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2075935"/>
            <a:ext cx="6058445" cy="3675641"/>
          </a:xfrm>
        </p:spPr>
        <p:txBody>
          <a:bodyPr>
            <a:normAutofit fontScale="92500" lnSpcReduction="20000"/>
          </a:bodyPr>
          <a:lstStyle/>
          <a:p>
            <a:r>
              <a:rPr lang="en-US" sz="2600" dirty="0"/>
              <a:t>Conduct symptom monitoring (self-checks) every day before reporting to campus. </a:t>
            </a:r>
          </a:p>
          <a:p>
            <a:r>
              <a:rPr lang="en-US" sz="2600" dirty="0"/>
              <a:t>If you feel sick, stay home, and seek assistance from the Student Health Center.</a:t>
            </a:r>
          </a:p>
          <a:p>
            <a:r>
              <a:rPr lang="en-US" sz="2600" dirty="0"/>
              <a:t>The Director of Student Health Services will make recommendations about student testing as needed.</a:t>
            </a:r>
          </a:p>
          <a:p>
            <a:r>
              <a:rPr lang="en-US" sz="2600" dirty="0"/>
              <a:t>Rooms have been reserved for isolation and quarantine purposes, should one or more students test positive for COVID-19 or become exposed to someone who tests positive. </a:t>
            </a:r>
          </a:p>
          <a:p>
            <a:endParaRPr lang="en-US" sz="1900" dirty="0"/>
          </a:p>
          <a:p>
            <a:endParaRPr lang="en-US" sz="1900" dirty="0"/>
          </a:p>
          <a:p>
            <a:endParaRPr lang="en-US" sz="1900" b="1"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a:xfrm>
            <a:off x="950976" y="1298448"/>
            <a:ext cx="10287000" cy="566928"/>
          </a:xfrm>
        </p:spPr>
        <p:txBody>
          <a:bodyPr>
            <a:normAutofit/>
          </a:bodyPr>
          <a:lstStyle/>
          <a:p>
            <a:r>
              <a:rPr lang="en-US" dirty="0"/>
              <a:t>Symptom monitoring</a:t>
            </a:r>
          </a:p>
        </p:txBody>
      </p:sp>
      <p:sp>
        <p:nvSpPr>
          <p:cNvPr id="2" name="Text Placeholder 1"/>
          <p:cNvSpPr>
            <a:spLocks noGrp="1"/>
          </p:cNvSpPr>
          <p:nvPr>
            <p:ph type="body" sz="quarter" idx="14"/>
          </p:nvPr>
        </p:nvSpPr>
        <p:spPr>
          <a:xfrm>
            <a:off x="6096000" y="1"/>
            <a:ext cx="5677693" cy="818146"/>
          </a:xfrm>
        </p:spPr>
        <p:txBody>
          <a:bodyPr anchor="ctr">
            <a:normAutofit/>
          </a:bodyPr>
          <a:lstStyle/>
          <a:p>
            <a:r>
              <a:rPr lang="en-US" dirty="0"/>
              <a:t>Health and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a:xfrm>
            <a:off x="11288339" y="6418670"/>
            <a:ext cx="486148" cy="302805"/>
          </a:xfrm>
        </p:spPr>
        <p:txBody>
          <a:bodyPr anchor="ctr">
            <a:normAutofit/>
          </a:bodyPr>
          <a:lstStyle/>
          <a:p>
            <a:pPr>
              <a:spcAft>
                <a:spcPts val="600"/>
              </a:spcAft>
            </a:pPr>
            <a:fld id="{2DA5447E-0822-1949-A150-34FFF811F168}" type="slidenum">
              <a:rPr lang="en-US" smtClean="0"/>
              <a:pPr>
                <a:spcAft>
                  <a:spcPts val="600"/>
                </a:spcAft>
              </a:pPr>
              <a:t>5</a:t>
            </a:fld>
            <a:endParaRPr lang="en-US" dirty="0"/>
          </a:p>
        </p:txBody>
      </p:sp>
      <p:pic>
        <p:nvPicPr>
          <p:cNvPr id="17" name="Picture Placeholder 16" descr="A screenshot of a cell phone&#10;&#10;Description automatically generated">
            <a:extLst>
              <a:ext uri="{FF2B5EF4-FFF2-40B4-BE49-F238E27FC236}">
                <a16:creationId xmlns:a16="http://schemas.microsoft.com/office/drawing/2014/main" id="{16B06CB2-B65A-0848-BFC3-A276E583BFEF}"/>
              </a:ext>
            </a:extLst>
          </p:cNvPr>
          <p:cNvPicPr>
            <a:picLocks noGrp="1" noChangeAspect="1"/>
          </p:cNvPicPr>
          <p:nvPr>
            <p:ph type="pic" sz="quarter" idx="15"/>
          </p:nvPr>
        </p:nvPicPr>
        <p:blipFill>
          <a:blip r:embed="rId2"/>
          <a:srcRect t="2808" b="2808"/>
          <a:stretch>
            <a:fillRect/>
          </a:stretch>
        </p:blipFill>
        <p:spPr>
          <a:xfrm>
            <a:off x="7467600" y="2487168"/>
            <a:ext cx="3771900" cy="3419362"/>
          </a:xfrm>
        </p:spPr>
      </p:pic>
    </p:spTree>
    <p:extLst>
      <p:ext uri="{BB962C8B-B14F-4D97-AF65-F5344CB8AC3E}">
        <p14:creationId xmlns:p14="http://schemas.microsoft.com/office/powerpoint/2010/main" val="35424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865376"/>
            <a:ext cx="10287000" cy="3828664"/>
          </a:xfrm>
        </p:spPr>
        <p:txBody>
          <a:bodyPr/>
          <a:lstStyle/>
          <a:p>
            <a:pPr marL="0" indent="0">
              <a:buNone/>
            </a:pPr>
            <a:endParaRPr lang="en-US" dirty="0"/>
          </a:p>
          <a:p>
            <a:r>
              <a:rPr lang="en-US" dirty="0"/>
              <a:t>Students, faculty and staff should wash hands often with soap and water for at least 20 seconds, especially after being in a public place or using one’s hands to catch a cough or sneeze. </a:t>
            </a:r>
          </a:p>
          <a:p>
            <a:r>
              <a:rPr lang="en-US" dirty="0"/>
              <a:t>Sanitizing stations will be located throughout campus for easy access and usage, containing sanitizer with at least 60% alcohol. </a:t>
            </a:r>
          </a:p>
          <a:p>
            <a:endParaRPr lang="en-US" dirty="0"/>
          </a:p>
          <a:p>
            <a:pPr lvl="1"/>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dirty="0"/>
          </a:p>
          <a:p>
            <a:r>
              <a:rPr lang="en-US" dirty="0"/>
              <a:t>Health and Safety</a:t>
            </a:r>
          </a:p>
          <a:p>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6</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Personal hygiene</a:t>
            </a:r>
          </a:p>
        </p:txBody>
      </p:sp>
    </p:spTree>
    <p:extLst>
      <p:ext uri="{BB962C8B-B14F-4D97-AF65-F5344CB8AC3E}">
        <p14:creationId xmlns:p14="http://schemas.microsoft.com/office/powerpoint/2010/main" val="412825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a:xfrm>
            <a:off x="950976" y="1298448"/>
            <a:ext cx="10287000" cy="566928"/>
          </a:xfrm>
        </p:spPr>
        <p:txBody>
          <a:bodyPr>
            <a:normAutofit/>
          </a:bodyPr>
          <a:lstStyle/>
          <a:p>
            <a:r>
              <a:rPr lang="en-US" dirty="0"/>
              <a:t>Social/Physical Distancing</a:t>
            </a: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a:xfrm>
            <a:off x="6096000" y="1"/>
            <a:ext cx="5677693" cy="818146"/>
          </a:xfrm>
        </p:spPr>
        <p:txBody>
          <a:bodyPr anchor="ctr">
            <a:normAutofit/>
          </a:bodyPr>
          <a:lstStyle/>
          <a:p>
            <a:r>
              <a:rPr lang="en-US" dirty="0"/>
              <a:t>Health and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a:xfrm>
            <a:off x="11288339" y="6418670"/>
            <a:ext cx="486148" cy="302805"/>
          </a:xfrm>
        </p:spPr>
        <p:txBody>
          <a:bodyPr anchor="ctr">
            <a:normAutofit/>
          </a:bodyPr>
          <a:lstStyle/>
          <a:p>
            <a:pPr>
              <a:spcAft>
                <a:spcPts val="600"/>
              </a:spcAft>
            </a:pPr>
            <a:fld id="{2DA5447E-0822-1949-A150-34FFF811F168}" type="slidenum">
              <a:rPr lang="en-US" smtClean="0"/>
              <a:pPr>
                <a:spcAft>
                  <a:spcPts val="600"/>
                </a:spcAft>
              </a:pPr>
              <a:t>7</a:t>
            </a:fld>
            <a:endParaRPr lang="en-US" dirty="0"/>
          </a:p>
        </p:txBody>
      </p:sp>
      <p:graphicFrame>
        <p:nvGraphicFramePr>
          <p:cNvPr id="26" name="Content Placeholder 14">
            <a:extLst>
              <a:ext uri="{FF2B5EF4-FFF2-40B4-BE49-F238E27FC236}">
                <a16:creationId xmlns:a16="http://schemas.microsoft.com/office/drawing/2014/main" id="{B6A506AB-A205-4A74-AF4F-D7BE5385C753}"/>
              </a:ext>
            </a:extLst>
          </p:cNvPr>
          <p:cNvGraphicFramePr>
            <a:graphicFrameLocks noGrp="1"/>
          </p:cNvGraphicFramePr>
          <p:nvPr>
            <p:ph idx="1"/>
            <p:extLst/>
          </p:nvPr>
        </p:nvGraphicFramePr>
        <p:xfrm>
          <a:off x="950976" y="2157984"/>
          <a:ext cx="1028700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88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865376"/>
            <a:ext cx="10287000" cy="3828664"/>
          </a:xfrm>
        </p:spPr>
        <p:txBody>
          <a:bodyPr/>
          <a:lstStyle/>
          <a:p>
            <a:pPr marL="0" indent="0">
              <a:buNone/>
            </a:pPr>
            <a:endParaRPr lang="en-US" dirty="0"/>
          </a:p>
          <a:p>
            <a:r>
              <a:rPr lang="en-US" dirty="0"/>
              <a:t>Face coverings are critical in minimizing the risk to others.</a:t>
            </a:r>
          </a:p>
          <a:p>
            <a:r>
              <a:rPr lang="en-US" dirty="0"/>
              <a:t>Students, faculty, and staff should and are strongly encouraged to wear masks or face coverings when unable to maintain social distancing as described above, including during classes. </a:t>
            </a:r>
          </a:p>
          <a:p>
            <a:r>
              <a:rPr lang="en-US" dirty="0"/>
              <a:t>Students, faculty, and staff should bring their own face coverings; however the university will supply an A&amp;T branded cloth face covering to all students, faculty, and staff during the fall reopening.  A limited supply of disposable masks will be available.</a:t>
            </a:r>
          </a:p>
          <a:p>
            <a:endParaRPr lang="en-US" dirty="0"/>
          </a:p>
          <a:p>
            <a:pPr lvl="1"/>
            <a:endParaRPr lang="en-US" dirty="0"/>
          </a:p>
          <a:p>
            <a:pPr lvl="1"/>
            <a:endParaRPr lang="en-US" dirty="0"/>
          </a:p>
          <a:p>
            <a:pPr lvl="1"/>
            <a:endParaRPr lang="en-US" dirty="0"/>
          </a:p>
          <a:p>
            <a:pPr lvl="1"/>
            <a:endParaRPr lang="en-US" dirty="0"/>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endParaRPr lang="en-US" dirty="0"/>
          </a:p>
          <a:p>
            <a:r>
              <a:rPr lang="en-US" dirty="0"/>
              <a:t>Health and Safety</a:t>
            </a:r>
          </a:p>
          <a:p>
            <a:endParaRPr lang="en-US" dirty="0"/>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8</a:t>
            </a:fld>
            <a:endParaRPr lang="en-US" dirty="0"/>
          </a:p>
        </p:txBody>
      </p:sp>
      <p:sp>
        <p:nvSpPr>
          <p:cNvPr id="4" name="Title 3">
            <a:extLst>
              <a:ext uri="{FF2B5EF4-FFF2-40B4-BE49-F238E27FC236}">
                <a16:creationId xmlns:a16="http://schemas.microsoft.com/office/drawing/2014/main" id="{59444DA5-38B5-4A4A-AF51-9FB6D5CFEA5B}"/>
              </a:ext>
            </a:extLst>
          </p:cNvPr>
          <p:cNvSpPr>
            <a:spLocks noGrp="1"/>
          </p:cNvSpPr>
          <p:nvPr>
            <p:ph type="title"/>
          </p:nvPr>
        </p:nvSpPr>
        <p:spPr/>
        <p:txBody>
          <a:bodyPr/>
          <a:lstStyle/>
          <a:p>
            <a:r>
              <a:rPr lang="en-US" dirty="0"/>
              <a:t>FACE MASKS/COVERINGS</a:t>
            </a:r>
          </a:p>
        </p:txBody>
      </p:sp>
    </p:spTree>
    <p:extLst>
      <p:ext uri="{BB962C8B-B14F-4D97-AF65-F5344CB8AC3E}">
        <p14:creationId xmlns:p14="http://schemas.microsoft.com/office/powerpoint/2010/main" val="407146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477BB034-1942-4DF7-B79D-153CD945F77D}"/>
              </a:ext>
            </a:extLst>
          </p:cNvPr>
          <p:cNvSpPr>
            <a:spLocks noGrp="1"/>
          </p:cNvSpPr>
          <p:nvPr>
            <p:ph idx="1"/>
          </p:nvPr>
        </p:nvSpPr>
        <p:spPr>
          <a:xfrm>
            <a:off x="950976" y="1988192"/>
            <a:ext cx="10287000" cy="3790815"/>
          </a:xfrm>
        </p:spPr>
        <p:txBody>
          <a:bodyPr/>
          <a:lstStyle/>
          <a:p>
            <a:pPr marL="285750" indent="-285750"/>
            <a:r>
              <a:rPr lang="en-US" b="1" dirty="0"/>
              <a:t>Facilities team reported to work on June 1, 2020 to begin cleaning and sanitation efforts.</a:t>
            </a:r>
          </a:p>
          <a:p>
            <a:pPr marL="285750" indent="-285750"/>
            <a:r>
              <a:rPr lang="en-US" dirty="0"/>
              <a:t>Clean in accordance with CDC guidelines which includes a deep cleaning of all buildings.</a:t>
            </a:r>
          </a:p>
          <a:p>
            <a:pPr marL="285750" indent="-285750"/>
            <a:r>
              <a:rPr lang="en-US" dirty="0"/>
              <a:t>Utilize registered EPA disinfectant products that meet criteria for use against the COVID-19.</a:t>
            </a:r>
          </a:p>
          <a:p>
            <a:pPr marL="285750" indent="-285750"/>
            <a:r>
              <a:rPr lang="en-US" dirty="0"/>
              <a:t>All personnel will use gloves and face coverings, especially when social distancing is not possible.</a:t>
            </a:r>
          </a:p>
          <a:p>
            <a:pPr marL="285750" indent="-285750"/>
            <a:r>
              <a:rPr lang="en-US" dirty="0"/>
              <a:t>Plexiglass installation</a:t>
            </a:r>
          </a:p>
          <a:p>
            <a:pPr marL="285750" indent="-285750"/>
            <a:endParaRPr lang="en-US" dirty="0"/>
          </a:p>
          <a:p>
            <a:pPr marL="285750" indent="-285750"/>
            <a:endParaRPr lang="en-US" dirty="0"/>
          </a:p>
          <a:p>
            <a:pPr marL="285750" indent="-285750"/>
            <a:endParaRPr lang="en-US" dirty="0"/>
          </a:p>
          <a:p>
            <a:endParaRPr lang="en-US" dirty="0"/>
          </a:p>
          <a:p>
            <a:endParaRPr lang="en-US" dirty="0"/>
          </a:p>
        </p:txBody>
      </p:sp>
      <p:sp>
        <p:nvSpPr>
          <p:cNvPr id="14" name="Title 13">
            <a:extLst>
              <a:ext uri="{FF2B5EF4-FFF2-40B4-BE49-F238E27FC236}">
                <a16:creationId xmlns:a16="http://schemas.microsoft.com/office/drawing/2014/main" id="{935C700B-1CAF-42BE-8866-699ED9521110}"/>
              </a:ext>
            </a:extLst>
          </p:cNvPr>
          <p:cNvSpPr>
            <a:spLocks noGrp="1"/>
          </p:cNvSpPr>
          <p:nvPr>
            <p:ph type="title"/>
          </p:nvPr>
        </p:nvSpPr>
        <p:spPr/>
        <p:txBody>
          <a:bodyPr/>
          <a:lstStyle/>
          <a:p>
            <a:r>
              <a:rPr lang="en-US" dirty="0"/>
              <a:t>Campus facilities</a:t>
            </a:r>
          </a:p>
        </p:txBody>
      </p:sp>
      <p:sp>
        <p:nvSpPr>
          <p:cNvPr id="17" name="Text Placeholder 16">
            <a:extLst>
              <a:ext uri="{FF2B5EF4-FFF2-40B4-BE49-F238E27FC236}">
                <a16:creationId xmlns:a16="http://schemas.microsoft.com/office/drawing/2014/main" id="{95389544-A0E4-443E-BDBA-5580800BA319}"/>
              </a:ext>
            </a:extLst>
          </p:cNvPr>
          <p:cNvSpPr>
            <a:spLocks noGrp="1"/>
          </p:cNvSpPr>
          <p:nvPr>
            <p:ph type="body" sz="quarter" idx="14"/>
          </p:nvPr>
        </p:nvSpPr>
        <p:spPr/>
        <p:txBody>
          <a:bodyPr/>
          <a:lstStyle/>
          <a:p>
            <a:r>
              <a:rPr lang="en-US" dirty="0"/>
              <a:t>Health and Safety</a:t>
            </a:r>
          </a:p>
        </p:txBody>
      </p:sp>
      <p:sp>
        <p:nvSpPr>
          <p:cNvPr id="3" name="Slide Number Placeholder 2">
            <a:extLst>
              <a:ext uri="{FF2B5EF4-FFF2-40B4-BE49-F238E27FC236}">
                <a16:creationId xmlns:a16="http://schemas.microsoft.com/office/drawing/2014/main" id="{2E2A5809-DAED-493B-8941-2460C730AF8D}"/>
              </a:ext>
            </a:extLst>
          </p:cNvPr>
          <p:cNvSpPr>
            <a:spLocks noGrp="1"/>
          </p:cNvSpPr>
          <p:nvPr>
            <p:ph type="sldNum" sz="quarter" idx="4"/>
          </p:nvPr>
        </p:nvSpPr>
        <p:spPr/>
        <p:txBody>
          <a:bodyPr/>
          <a:lstStyle/>
          <a:p>
            <a:fld id="{2DA5447E-0822-1949-A150-34FFF811F168}" type="slidenum">
              <a:rPr lang="en-US" smtClean="0"/>
              <a:pPr/>
              <a:t>9</a:t>
            </a:fld>
            <a:endParaRPr lang="en-US" dirty="0"/>
          </a:p>
        </p:txBody>
      </p:sp>
    </p:spTree>
    <p:extLst>
      <p:ext uri="{BB962C8B-B14F-4D97-AF65-F5344CB8AC3E}">
        <p14:creationId xmlns:p14="http://schemas.microsoft.com/office/powerpoint/2010/main" val="2061741320"/>
      </p:ext>
    </p:extLst>
  </p:cSld>
  <p:clrMapOvr>
    <a:masterClrMapping/>
  </p:clrMapOvr>
</p:sld>
</file>

<file path=ppt/theme/theme1.xml><?xml version="1.0" encoding="utf-8"?>
<a:theme xmlns:a="http://schemas.openxmlformats.org/drawingml/2006/main" name="NCAT_Brand">
  <a:themeElements>
    <a:clrScheme name="Custom 19">
      <a:dk1>
        <a:srgbClr val="4C4C4C"/>
      </a:dk1>
      <a:lt1>
        <a:srgbClr val="FFFFFF"/>
      </a:lt1>
      <a:dk2>
        <a:srgbClr val="44546A"/>
      </a:dk2>
      <a:lt2>
        <a:srgbClr val="C2C2C2"/>
      </a:lt2>
      <a:accent1>
        <a:srgbClr val="004684"/>
      </a:accent1>
      <a:accent2>
        <a:srgbClr val="FDB927"/>
      </a:accent2>
      <a:accent3>
        <a:srgbClr val="666666"/>
      </a:accent3>
      <a:accent4>
        <a:srgbClr val="FDB927"/>
      </a:accent4>
      <a:accent5>
        <a:srgbClr val="5B9BD5"/>
      </a:accent5>
      <a:accent6>
        <a:srgbClr val="70AD47"/>
      </a:accent6>
      <a:hlink>
        <a:srgbClr val="004683"/>
      </a:hlink>
      <a:folHlink>
        <a:srgbClr val="004683"/>
      </a:folHlink>
    </a:clrScheme>
    <a:fontScheme name="NCAT - Franklin Gothic">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AT_" id="{435F3027-E9E9-4D1C-8EB8-E9F2452064B5}" vid="{F0C78797-80E2-4302-8090-E1FA5200D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NCAT_Brand</Template>
  <TotalTime>13401</TotalTime>
  <Words>2576</Words>
  <Application>Microsoft Office PowerPoint</Application>
  <PresentationFormat>Widescreen</PresentationFormat>
  <Paragraphs>1028</Paragraphs>
  <Slides>31</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Airborne</vt:lpstr>
      <vt:lpstr>Arial</vt:lpstr>
      <vt:lpstr>Arial Black</vt:lpstr>
      <vt:lpstr>Avenir Black</vt:lpstr>
      <vt:lpstr>Book Antiqua</vt:lpstr>
      <vt:lpstr>BoomerSerif Book</vt:lpstr>
      <vt:lpstr>Calibri</vt:lpstr>
      <vt:lpstr>Courier</vt:lpstr>
      <vt:lpstr>Courier New</vt:lpstr>
      <vt:lpstr>Franklin Gothic Book</vt:lpstr>
      <vt:lpstr>Franklin Gothic Heavy</vt:lpstr>
      <vt:lpstr>Franklin Gothic Medium</vt:lpstr>
      <vt:lpstr>Tahoma</vt:lpstr>
      <vt:lpstr>Times New Roman</vt:lpstr>
      <vt:lpstr>Wingdings</vt:lpstr>
      <vt:lpstr>NCAT_Brand</vt:lpstr>
      <vt:lpstr>Reopening of campus</vt:lpstr>
      <vt:lpstr>Health and safety protocols and expectations</vt:lpstr>
      <vt:lpstr>AGGIES SAFER together</vt:lpstr>
      <vt:lpstr>Shared community standards, expectations, and responsibilities </vt:lpstr>
      <vt:lpstr>Symptom monitoring</vt:lpstr>
      <vt:lpstr>Personal hygiene</vt:lpstr>
      <vt:lpstr>Social/Physical Distancing</vt:lpstr>
      <vt:lpstr>FACE MASKS/COVERINGS</vt:lpstr>
      <vt:lpstr>Campus facilities</vt:lpstr>
      <vt:lpstr>Cleaning/disinfection</vt:lpstr>
      <vt:lpstr>Academic calendar, instruction, and classroom safety</vt:lpstr>
      <vt:lpstr>Course delivery</vt:lpstr>
      <vt:lpstr>On campus instruction</vt:lpstr>
      <vt:lpstr>Distance education</vt:lpstr>
      <vt:lpstr>Housing and residence life and student engagement</vt:lpstr>
      <vt:lpstr>Housing and residence Life</vt:lpstr>
      <vt:lpstr>Housing and residence Life</vt:lpstr>
      <vt:lpstr>Housing and residence Life</vt:lpstr>
      <vt:lpstr>DINING and retail operations</vt:lpstr>
      <vt:lpstr>PowerPoint Presentation</vt:lpstr>
      <vt:lpstr>PowerPoint Presentation</vt:lpstr>
      <vt:lpstr>athletics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Shannon P Bennett</cp:lastModifiedBy>
  <cp:revision>148</cp:revision>
  <cp:lastPrinted>2018-07-11T15:24:00Z</cp:lastPrinted>
  <dcterms:created xsi:type="dcterms:W3CDTF">2018-07-09T14:47:23Z</dcterms:created>
  <dcterms:modified xsi:type="dcterms:W3CDTF">2020-06-04T16:54:17Z</dcterms:modified>
</cp:coreProperties>
</file>